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86" autoAdjust="0"/>
  </p:normalViewPr>
  <p:slideViewPr>
    <p:cSldViewPr snapToGrid="0">
      <p:cViewPr varScale="1">
        <p:scale>
          <a:sx n="60" d="100"/>
          <a:sy n="60" d="100"/>
        </p:scale>
        <p:origin x="2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02DDA-A474-4856-A2AE-3011EE7B7937}" type="datetimeFigureOut">
              <a:rPr lang="en-US"/>
              <a:t>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68945-9022-4CD2-8CCF-BE0AFC2CC4B8}" type="slidenum">
              <a:rPr lang="en-US"/>
              <a:t>‹#›</a:t>
            </a:fld>
            <a:endParaRPr lang="en-US"/>
          </a:p>
        </p:txBody>
      </p:sp>
    </p:spTree>
    <p:extLst>
      <p:ext uri="{BB962C8B-B14F-4D97-AF65-F5344CB8AC3E}">
        <p14:creationId xmlns:p14="http://schemas.microsoft.com/office/powerpoint/2010/main" val="42373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uv.is/frett/880-glos-af-vatni-fyrir-1-glas-af-vin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atarsoun.is/default.aspx?pageid=f0c3337b-f14e-11e7-9415-005056bc0bd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Hér</a:t>
            </a:r>
            <a:r>
              <a:rPr lang="en-US"/>
              <a:t> </a:t>
            </a:r>
            <a:r>
              <a:rPr lang="en-US" err="1"/>
              <a:t>er</a:t>
            </a:r>
            <a:r>
              <a:rPr lang="en-US"/>
              <a:t> </a:t>
            </a:r>
            <a:r>
              <a:rPr lang="en-US" err="1"/>
              <a:t>einföld</a:t>
            </a:r>
            <a:r>
              <a:rPr lang="en-US"/>
              <a:t> </a:t>
            </a:r>
            <a:r>
              <a:rPr lang="en-US" err="1"/>
              <a:t>og</a:t>
            </a:r>
            <a:r>
              <a:rPr lang="en-US"/>
              <a:t> </a:t>
            </a:r>
            <a:r>
              <a:rPr lang="en-US" err="1"/>
              <a:t>skýr</a:t>
            </a:r>
            <a:r>
              <a:rPr lang="en-US"/>
              <a:t> </a:t>
            </a:r>
            <a:r>
              <a:rPr lang="en-US" err="1"/>
              <a:t>glærusýning</a:t>
            </a:r>
            <a:r>
              <a:rPr lang="en-US"/>
              <a:t> um </a:t>
            </a:r>
            <a:r>
              <a:rPr lang="en-US" err="1"/>
              <a:t>matarsóun</a:t>
            </a:r>
            <a:r>
              <a:rPr lang="en-US"/>
              <a:t> </a:t>
            </a:r>
            <a:r>
              <a:rPr lang="en-US" err="1"/>
              <a:t>sem</a:t>
            </a:r>
            <a:r>
              <a:rPr lang="en-US"/>
              <a:t> </a:t>
            </a:r>
            <a:r>
              <a:rPr lang="en-US" err="1"/>
              <a:t>hægt</a:t>
            </a:r>
            <a:r>
              <a:rPr lang="en-US"/>
              <a:t> </a:t>
            </a:r>
            <a:r>
              <a:rPr lang="en-US" err="1"/>
              <a:t>er</a:t>
            </a:r>
            <a:r>
              <a:rPr lang="en-US"/>
              <a:t> </a:t>
            </a:r>
            <a:r>
              <a:rPr lang="en-US" err="1"/>
              <a:t>að</a:t>
            </a:r>
            <a:r>
              <a:rPr lang="en-US"/>
              <a:t> nota </a:t>
            </a:r>
            <a:r>
              <a:rPr lang="en-US" err="1"/>
              <a:t>fyrir</a:t>
            </a:r>
            <a:r>
              <a:rPr lang="en-US"/>
              <a:t> </a:t>
            </a:r>
            <a:r>
              <a:rPr lang="en-US" err="1"/>
              <a:t>fræðsluerindi</a:t>
            </a:r>
            <a:r>
              <a:rPr lang="en-US"/>
              <a:t> um </a:t>
            </a:r>
            <a:r>
              <a:rPr lang="en-US" err="1"/>
              <a:t>matarsóun</a:t>
            </a:r>
            <a:r>
              <a:rPr lang="en-US"/>
              <a:t> </a:t>
            </a:r>
            <a:r>
              <a:rPr lang="en-US" err="1"/>
              <a:t>eða</a:t>
            </a:r>
            <a:r>
              <a:rPr lang="en-US"/>
              <a:t> </a:t>
            </a:r>
            <a:r>
              <a:rPr lang="en-US" err="1"/>
              <a:t>jafnvel</a:t>
            </a:r>
            <a:r>
              <a:rPr lang="en-US"/>
              <a:t> í </a:t>
            </a:r>
            <a:r>
              <a:rPr lang="en-US" err="1"/>
              <a:t>kennslustund</a:t>
            </a:r>
            <a:r>
              <a:rPr lang="en-US"/>
              <a:t> í </a:t>
            </a:r>
            <a:r>
              <a:rPr lang="en-US" err="1"/>
              <a:t>t.d.</a:t>
            </a:r>
            <a:r>
              <a:rPr lang="en-US"/>
              <a:t> </a:t>
            </a:r>
            <a:r>
              <a:rPr lang="en-US" err="1"/>
              <a:t>samfélagsfræði</a:t>
            </a:r>
            <a:r>
              <a:rPr lang="en-US"/>
              <a:t> </a:t>
            </a:r>
            <a:r>
              <a:rPr lang="en-US" err="1"/>
              <a:t>eða</a:t>
            </a:r>
            <a:r>
              <a:rPr lang="en-US"/>
              <a:t> </a:t>
            </a:r>
            <a:r>
              <a:rPr lang="en-US" err="1"/>
              <a:t>heimilisfræði</a:t>
            </a:r>
            <a:r>
              <a:rPr lang="en-US"/>
              <a:t>. </a:t>
            </a:r>
            <a:r>
              <a:rPr lang="en-US" err="1"/>
              <a:t>Við</a:t>
            </a:r>
            <a:r>
              <a:rPr lang="en-US"/>
              <a:t> </a:t>
            </a:r>
            <a:r>
              <a:rPr lang="en-US" err="1"/>
              <a:t>hverja</a:t>
            </a:r>
            <a:r>
              <a:rPr lang="en-US"/>
              <a:t> </a:t>
            </a:r>
            <a:r>
              <a:rPr lang="en-US" err="1"/>
              <a:t>glæru</a:t>
            </a:r>
            <a:r>
              <a:rPr lang="en-US"/>
              <a:t> </a:t>
            </a:r>
            <a:r>
              <a:rPr lang="en-US" err="1"/>
              <a:t>má</a:t>
            </a:r>
            <a:r>
              <a:rPr lang="en-US"/>
              <a:t> </a:t>
            </a:r>
            <a:r>
              <a:rPr lang="en-US" err="1"/>
              <a:t>finna</a:t>
            </a:r>
            <a:r>
              <a:rPr lang="en-US"/>
              <a:t> </a:t>
            </a:r>
            <a:r>
              <a:rPr lang="en-US" err="1"/>
              <a:t>glósur</a:t>
            </a:r>
            <a:r>
              <a:rPr lang="en-US"/>
              <a:t> </a:t>
            </a:r>
            <a:r>
              <a:rPr lang="en-US" err="1"/>
              <a:t>með</a:t>
            </a:r>
            <a:r>
              <a:rPr lang="en-US"/>
              <a:t> </a:t>
            </a:r>
            <a:r>
              <a:rPr lang="en-US" err="1"/>
              <a:t>frekari</a:t>
            </a:r>
            <a:r>
              <a:rPr lang="en-US"/>
              <a:t> </a:t>
            </a:r>
            <a:r>
              <a:rPr lang="en-US" err="1"/>
              <a:t>upplýsingum</a:t>
            </a:r>
            <a:r>
              <a:rPr lang="en-US"/>
              <a:t> um </a:t>
            </a:r>
            <a:r>
              <a:rPr lang="en-US" err="1"/>
              <a:t>efnið</a:t>
            </a:r>
            <a:r>
              <a:rPr lang="en-US"/>
              <a:t> </a:t>
            </a:r>
            <a:r>
              <a:rPr lang="en-US" err="1"/>
              <a:t>og</a:t>
            </a:r>
            <a:r>
              <a:rPr lang="en-US"/>
              <a:t> </a:t>
            </a:r>
            <a:r>
              <a:rPr lang="en-US" err="1"/>
              <a:t>vísanir</a:t>
            </a:r>
            <a:r>
              <a:rPr lang="en-US"/>
              <a:t> í </a:t>
            </a:r>
            <a:r>
              <a:rPr lang="en-US" err="1"/>
              <a:t>ítarefni</a:t>
            </a:r>
            <a:r>
              <a:rPr lang="en-US"/>
              <a:t> á </a:t>
            </a:r>
            <a:r>
              <a:rPr lang="en-US" err="1"/>
              <a:t>netinu</a:t>
            </a:r>
            <a:r>
              <a:rPr lang="en-US"/>
              <a:t>. </a:t>
            </a:r>
          </a:p>
        </p:txBody>
      </p:sp>
      <p:sp>
        <p:nvSpPr>
          <p:cNvPr id="4" name="Slide Number Placeholder 3"/>
          <p:cNvSpPr>
            <a:spLocks noGrp="1"/>
          </p:cNvSpPr>
          <p:nvPr>
            <p:ph type="sldNum" sz="quarter" idx="10"/>
          </p:nvPr>
        </p:nvSpPr>
        <p:spPr/>
        <p:txBody>
          <a:bodyPr/>
          <a:lstStyle/>
          <a:p>
            <a:fld id="{95C68945-9022-4CD2-8CCF-BE0AFC2CC4B8}" type="slidenum">
              <a:rPr lang="en-US"/>
              <a:t>1</a:t>
            </a:fld>
            <a:endParaRPr lang="en-US"/>
          </a:p>
        </p:txBody>
      </p:sp>
    </p:spTree>
    <p:extLst>
      <p:ext uri="{BB962C8B-B14F-4D97-AF65-F5344CB8AC3E}">
        <p14:creationId xmlns:p14="http://schemas.microsoft.com/office/powerpoint/2010/main" val="234128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Hér</a:t>
            </a:r>
            <a:r>
              <a:rPr lang="en-US"/>
              <a:t> </a:t>
            </a:r>
            <a:r>
              <a:rPr lang="en-US" err="1"/>
              <a:t>má</a:t>
            </a:r>
            <a:r>
              <a:rPr lang="en-US"/>
              <a:t> </a:t>
            </a:r>
            <a:r>
              <a:rPr lang="en-US" err="1"/>
              <a:t>sjá</a:t>
            </a:r>
            <a:r>
              <a:rPr lang="en-US"/>
              <a:t> </a:t>
            </a:r>
            <a:r>
              <a:rPr lang="en-US" err="1"/>
              <a:t>fjögur</a:t>
            </a:r>
            <a:r>
              <a:rPr lang="en-US"/>
              <a:t> </a:t>
            </a:r>
            <a:r>
              <a:rPr lang="en-US" err="1"/>
              <a:t>góð</a:t>
            </a:r>
            <a:r>
              <a:rPr lang="en-US"/>
              <a:t> </a:t>
            </a:r>
            <a:r>
              <a:rPr lang="en-US" err="1"/>
              <a:t>ráð</a:t>
            </a:r>
            <a:r>
              <a:rPr lang="en-US"/>
              <a:t> </a:t>
            </a:r>
            <a:r>
              <a:rPr lang="en-US" err="1"/>
              <a:t>gegn</a:t>
            </a:r>
            <a:r>
              <a:rPr lang="en-US"/>
              <a:t> </a:t>
            </a:r>
            <a:r>
              <a:rPr lang="en-US" err="1"/>
              <a:t>matarsóun</a:t>
            </a:r>
            <a:r>
              <a:rPr lang="en-US"/>
              <a:t>:</a:t>
            </a:r>
          </a:p>
          <a:p>
            <a:endParaRPr lang="en-US">
              <a:cs typeface="Calibri"/>
            </a:endParaRPr>
          </a:p>
          <a:p>
            <a:r>
              <a:rPr lang="en-US"/>
              <a:t>1. </a:t>
            </a:r>
            <a:r>
              <a:rPr lang="en-US" err="1"/>
              <a:t>Mikilvægt</a:t>
            </a:r>
            <a:r>
              <a:rPr lang="en-US"/>
              <a:t> </a:t>
            </a:r>
            <a:r>
              <a:rPr lang="en-US" err="1"/>
              <a:t>er</a:t>
            </a:r>
            <a:r>
              <a:rPr lang="en-US"/>
              <a:t> </a:t>
            </a:r>
            <a:r>
              <a:rPr lang="en-US" err="1"/>
              <a:t>að</a:t>
            </a:r>
            <a:r>
              <a:rPr lang="en-US"/>
              <a:t> </a:t>
            </a:r>
            <a:r>
              <a:rPr lang="en-US" err="1"/>
              <a:t>elda</a:t>
            </a:r>
            <a:r>
              <a:rPr lang="en-US"/>
              <a:t> </a:t>
            </a:r>
            <a:r>
              <a:rPr lang="en-US" err="1"/>
              <a:t>rétt</a:t>
            </a:r>
            <a:r>
              <a:rPr lang="en-US"/>
              <a:t> </a:t>
            </a:r>
            <a:r>
              <a:rPr lang="en-US" err="1"/>
              <a:t>magn</a:t>
            </a:r>
            <a:r>
              <a:rPr lang="en-US"/>
              <a:t> </a:t>
            </a:r>
            <a:r>
              <a:rPr lang="en-US" err="1"/>
              <a:t>til</a:t>
            </a:r>
            <a:r>
              <a:rPr lang="en-US"/>
              <a:t> </a:t>
            </a:r>
            <a:r>
              <a:rPr lang="en-US" err="1"/>
              <a:t>að</a:t>
            </a:r>
            <a:r>
              <a:rPr lang="en-US"/>
              <a:t> </a:t>
            </a:r>
            <a:r>
              <a:rPr lang="en-US" err="1"/>
              <a:t>koma</a:t>
            </a:r>
            <a:r>
              <a:rPr lang="en-US"/>
              <a:t> í veg </a:t>
            </a:r>
            <a:r>
              <a:rPr lang="en-US" err="1"/>
              <a:t>fyrir</a:t>
            </a:r>
            <a:r>
              <a:rPr lang="en-US"/>
              <a:t> </a:t>
            </a:r>
            <a:r>
              <a:rPr lang="en-US" err="1"/>
              <a:t>sóun</a:t>
            </a:r>
            <a:r>
              <a:rPr lang="en-US"/>
              <a:t>. </a:t>
            </a:r>
            <a:r>
              <a:rPr lang="en-US" err="1"/>
              <a:t>Hægt</a:t>
            </a:r>
            <a:r>
              <a:rPr lang="en-US"/>
              <a:t> </a:t>
            </a:r>
            <a:r>
              <a:rPr lang="en-US" err="1"/>
              <a:t>er</a:t>
            </a:r>
            <a:r>
              <a:rPr lang="en-US"/>
              <a:t> </a:t>
            </a:r>
            <a:r>
              <a:rPr lang="en-US" err="1"/>
              <a:t>að</a:t>
            </a:r>
            <a:r>
              <a:rPr lang="en-US"/>
              <a:t> nota </a:t>
            </a:r>
            <a:r>
              <a:rPr lang="en-US" err="1"/>
              <a:t>skammtareiknivél</a:t>
            </a:r>
            <a:r>
              <a:rPr lang="en-US"/>
              <a:t> á </a:t>
            </a:r>
            <a:r>
              <a:rPr lang="en-US" err="1"/>
              <a:t>forsíðu</a:t>
            </a:r>
            <a:r>
              <a:rPr lang="en-US"/>
              <a:t> matarsóun.is </a:t>
            </a:r>
            <a:r>
              <a:rPr lang="en-US" err="1"/>
              <a:t>til</a:t>
            </a:r>
            <a:r>
              <a:rPr lang="en-US"/>
              <a:t> </a:t>
            </a:r>
            <a:r>
              <a:rPr lang="en-US" err="1"/>
              <a:t>þess</a:t>
            </a:r>
            <a:r>
              <a:rPr lang="en-US"/>
              <a:t> </a:t>
            </a:r>
            <a:r>
              <a:rPr lang="en-US" err="1"/>
              <a:t>að</a:t>
            </a:r>
            <a:r>
              <a:rPr lang="en-US"/>
              <a:t> </a:t>
            </a:r>
            <a:r>
              <a:rPr lang="en-US" err="1"/>
              <a:t>reikna</a:t>
            </a:r>
            <a:r>
              <a:rPr lang="en-US"/>
              <a:t> </a:t>
            </a:r>
            <a:r>
              <a:rPr lang="en-US" err="1"/>
              <a:t>hversu</a:t>
            </a:r>
            <a:r>
              <a:rPr lang="en-US"/>
              <a:t> </a:t>
            </a:r>
            <a:r>
              <a:rPr lang="en-US" err="1"/>
              <a:t>mikið</a:t>
            </a:r>
            <a:r>
              <a:rPr lang="en-US"/>
              <a:t> </a:t>
            </a:r>
            <a:r>
              <a:rPr lang="en-US" err="1"/>
              <a:t>magn</a:t>
            </a:r>
            <a:r>
              <a:rPr lang="en-US"/>
              <a:t> </a:t>
            </a:r>
            <a:r>
              <a:rPr lang="en-US" err="1"/>
              <a:t>af</a:t>
            </a:r>
            <a:r>
              <a:rPr lang="en-US"/>
              <a:t> mat </a:t>
            </a:r>
            <a:r>
              <a:rPr lang="en-US" err="1"/>
              <a:t>þarf</a:t>
            </a:r>
            <a:r>
              <a:rPr lang="en-US"/>
              <a:t> </a:t>
            </a:r>
            <a:r>
              <a:rPr lang="en-US" err="1"/>
              <a:t>að</a:t>
            </a:r>
            <a:r>
              <a:rPr lang="en-US"/>
              <a:t> </a:t>
            </a:r>
            <a:r>
              <a:rPr lang="en-US" err="1"/>
              <a:t>elda</a:t>
            </a:r>
            <a:r>
              <a:rPr lang="en-US"/>
              <a:t>. </a:t>
            </a:r>
            <a:endParaRPr lang="en-US">
              <a:cs typeface="Calibri"/>
            </a:endParaRPr>
          </a:p>
          <a:p>
            <a:r>
              <a:rPr lang="en-US">
                <a:cs typeface="Calibri"/>
              </a:rPr>
              <a:t>2. </a:t>
            </a:r>
            <a:r>
              <a:rPr lang="en-US" err="1">
                <a:cs typeface="Calibri"/>
              </a:rPr>
              <a:t>Nauðsynlegt</a:t>
            </a:r>
            <a:r>
              <a:rPr lang="en-US">
                <a:cs typeface="Calibri"/>
              </a:rPr>
              <a:t> </a:t>
            </a:r>
            <a:r>
              <a:rPr lang="en-US" err="1">
                <a:cs typeface="Calibri"/>
              </a:rPr>
              <a:t>er</a:t>
            </a:r>
            <a:r>
              <a:rPr lang="en-US">
                <a:cs typeface="Calibri"/>
              </a:rPr>
              <a:t> </a:t>
            </a:r>
            <a:r>
              <a:rPr lang="en-US" err="1">
                <a:cs typeface="Calibri"/>
              </a:rPr>
              <a:t>að</a:t>
            </a:r>
            <a:r>
              <a:rPr lang="en-US">
                <a:cs typeface="Calibri"/>
              </a:rPr>
              <a:t> </a:t>
            </a:r>
            <a:r>
              <a:rPr lang="en-US" err="1">
                <a:cs typeface="Calibri"/>
              </a:rPr>
              <a:t>þekkja</a:t>
            </a:r>
            <a:r>
              <a:rPr lang="en-US">
                <a:cs typeface="Calibri"/>
              </a:rPr>
              <a:t> </a:t>
            </a:r>
            <a:r>
              <a:rPr lang="en-US" err="1">
                <a:cs typeface="Calibri"/>
              </a:rPr>
              <a:t>muninn</a:t>
            </a:r>
            <a:r>
              <a:rPr lang="en-US">
                <a:cs typeface="Calibri"/>
              </a:rPr>
              <a:t> á </a:t>
            </a:r>
            <a:r>
              <a:rPr lang="en-US" err="1">
                <a:cs typeface="Calibri"/>
              </a:rPr>
              <a:t>geymsluþolsdagsetningum</a:t>
            </a:r>
            <a:r>
              <a:rPr lang="en-US">
                <a:cs typeface="Calibri"/>
              </a:rPr>
              <a:t> </a:t>
            </a:r>
            <a:r>
              <a:rPr lang="en-US" err="1">
                <a:cs typeface="Calibri"/>
              </a:rPr>
              <a:t>og</a:t>
            </a:r>
            <a:r>
              <a:rPr lang="en-US">
                <a:cs typeface="Calibri"/>
              </a:rPr>
              <a:t> vita </a:t>
            </a:r>
            <a:r>
              <a:rPr lang="en-US" err="1">
                <a:cs typeface="Calibri"/>
              </a:rPr>
              <a:t>hvenær</a:t>
            </a:r>
            <a:r>
              <a:rPr lang="en-US">
                <a:cs typeface="Calibri"/>
              </a:rPr>
              <a:t> </a:t>
            </a:r>
            <a:r>
              <a:rPr lang="en-US" err="1">
                <a:cs typeface="Calibri"/>
              </a:rPr>
              <a:t>skal</a:t>
            </a:r>
            <a:r>
              <a:rPr lang="en-US">
                <a:cs typeface="Calibri"/>
              </a:rPr>
              <a:t> nota </a:t>
            </a:r>
            <a:r>
              <a:rPr lang="en-US" err="1">
                <a:cs typeface="Calibri"/>
              </a:rPr>
              <a:t>nefið</a:t>
            </a:r>
            <a:r>
              <a:rPr lang="en-US">
                <a:cs typeface="Calibri"/>
              </a:rPr>
              <a:t>! </a:t>
            </a:r>
            <a:r>
              <a:rPr lang="en-US" err="1">
                <a:cs typeface="Calibri"/>
              </a:rPr>
              <a:t>Hér</a:t>
            </a:r>
            <a:r>
              <a:rPr lang="en-US">
                <a:cs typeface="Calibri"/>
              </a:rPr>
              <a:t> </a:t>
            </a:r>
            <a:r>
              <a:rPr lang="en-US" err="1">
                <a:cs typeface="Calibri"/>
              </a:rPr>
              <a:t>má</a:t>
            </a:r>
            <a:r>
              <a:rPr lang="en-US">
                <a:cs typeface="Calibri"/>
              </a:rPr>
              <a:t> </a:t>
            </a:r>
            <a:r>
              <a:rPr lang="en-US" err="1">
                <a:cs typeface="Calibri"/>
              </a:rPr>
              <a:t>sjá</a:t>
            </a:r>
            <a:r>
              <a:rPr lang="en-US">
                <a:cs typeface="Calibri"/>
              </a:rPr>
              <a:t> Helgu Braga nota nefið áður en hún hendir: https://www.youtube.com/watch?v=2k-FdpTq38s</a:t>
            </a:r>
          </a:p>
          <a:p>
            <a:r>
              <a:rPr lang="en-US">
                <a:cs typeface="Calibri"/>
              </a:rPr>
              <a:t>3. </a:t>
            </a:r>
            <a:r>
              <a:rPr lang="en-US" err="1">
                <a:cs typeface="Calibri"/>
              </a:rPr>
              <a:t>Ef</a:t>
            </a:r>
            <a:r>
              <a:rPr lang="en-US">
                <a:cs typeface="Calibri"/>
              </a:rPr>
              <a:t> of </a:t>
            </a:r>
            <a:r>
              <a:rPr lang="en-US" err="1">
                <a:cs typeface="Calibri"/>
              </a:rPr>
              <a:t>mikið</a:t>
            </a:r>
            <a:r>
              <a:rPr lang="en-US">
                <a:cs typeface="Calibri"/>
              </a:rPr>
              <a:t> </a:t>
            </a:r>
            <a:r>
              <a:rPr lang="en-US" err="1">
                <a:cs typeface="Calibri"/>
              </a:rPr>
              <a:t>er</a:t>
            </a:r>
            <a:r>
              <a:rPr lang="en-US">
                <a:cs typeface="Calibri"/>
              </a:rPr>
              <a:t> </a:t>
            </a:r>
            <a:r>
              <a:rPr lang="en-US" err="1">
                <a:cs typeface="Calibri"/>
              </a:rPr>
              <a:t>eldað</a:t>
            </a:r>
            <a:r>
              <a:rPr lang="en-US">
                <a:cs typeface="Calibri"/>
              </a:rPr>
              <a:t>, </a:t>
            </a:r>
            <a:r>
              <a:rPr lang="en-US" err="1">
                <a:cs typeface="Calibri"/>
              </a:rPr>
              <a:t>þá</a:t>
            </a:r>
            <a:r>
              <a:rPr lang="en-US">
                <a:cs typeface="Calibri"/>
              </a:rPr>
              <a:t> </a:t>
            </a:r>
            <a:r>
              <a:rPr lang="en-US" err="1">
                <a:cs typeface="Calibri"/>
              </a:rPr>
              <a:t>skal</a:t>
            </a:r>
            <a:r>
              <a:rPr lang="en-US">
                <a:cs typeface="Calibri"/>
              </a:rPr>
              <a:t> </a:t>
            </a:r>
            <a:r>
              <a:rPr lang="en-US" err="1">
                <a:cs typeface="Calibri"/>
              </a:rPr>
              <a:t>nýta</a:t>
            </a:r>
            <a:r>
              <a:rPr lang="en-US">
                <a:cs typeface="Calibri"/>
              </a:rPr>
              <a:t> </a:t>
            </a:r>
            <a:r>
              <a:rPr lang="en-US" err="1">
                <a:cs typeface="Calibri"/>
              </a:rPr>
              <a:t>eða</a:t>
            </a:r>
            <a:r>
              <a:rPr lang="en-US">
                <a:cs typeface="Calibri"/>
              </a:rPr>
              <a:t> </a:t>
            </a:r>
            <a:r>
              <a:rPr lang="en-US" err="1">
                <a:cs typeface="Calibri"/>
              </a:rPr>
              <a:t>njóta</a:t>
            </a:r>
            <a:r>
              <a:rPr lang="en-US">
                <a:cs typeface="Calibri"/>
              </a:rPr>
              <a:t> </a:t>
            </a:r>
            <a:r>
              <a:rPr lang="en-US" err="1">
                <a:cs typeface="Calibri"/>
              </a:rPr>
              <a:t>afganganna</a:t>
            </a:r>
            <a:r>
              <a:rPr lang="en-US">
                <a:cs typeface="Calibri"/>
              </a:rPr>
              <a:t> í </a:t>
            </a:r>
            <a:r>
              <a:rPr lang="en-US" err="1">
                <a:cs typeface="Calibri"/>
              </a:rPr>
              <a:t>stað</a:t>
            </a:r>
            <a:r>
              <a:rPr lang="en-US">
                <a:cs typeface="Calibri"/>
              </a:rPr>
              <a:t> </a:t>
            </a:r>
            <a:r>
              <a:rPr lang="en-US" err="1">
                <a:cs typeface="Calibri"/>
              </a:rPr>
              <a:t>þess</a:t>
            </a:r>
            <a:r>
              <a:rPr lang="en-US">
                <a:cs typeface="Calibri"/>
              </a:rPr>
              <a:t> </a:t>
            </a:r>
            <a:r>
              <a:rPr lang="en-US" err="1">
                <a:cs typeface="Calibri"/>
              </a:rPr>
              <a:t>að</a:t>
            </a:r>
            <a:r>
              <a:rPr lang="en-US">
                <a:cs typeface="Calibri"/>
              </a:rPr>
              <a:t> </a:t>
            </a:r>
            <a:r>
              <a:rPr lang="en-US" err="1">
                <a:cs typeface="Calibri"/>
              </a:rPr>
              <a:t>henda</a:t>
            </a:r>
            <a:r>
              <a:rPr lang="en-US">
                <a:cs typeface="Calibri"/>
              </a:rPr>
              <a:t> </a:t>
            </a:r>
            <a:r>
              <a:rPr lang="en-US" err="1">
                <a:cs typeface="Calibri"/>
              </a:rPr>
              <a:t>þeim</a:t>
            </a:r>
            <a:r>
              <a:rPr lang="en-US">
                <a:cs typeface="Calibri"/>
              </a:rPr>
              <a:t>. Oft </a:t>
            </a:r>
            <a:r>
              <a:rPr lang="en-US" err="1">
                <a:cs typeface="Calibri"/>
              </a:rPr>
              <a:t>er</a:t>
            </a:r>
            <a:r>
              <a:rPr lang="en-US">
                <a:cs typeface="Calibri"/>
              </a:rPr>
              <a:t> </a:t>
            </a:r>
            <a:r>
              <a:rPr lang="en-US" err="1">
                <a:cs typeface="Calibri"/>
              </a:rPr>
              <a:t>hægt</a:t>
            </a:r>
            <a:r>
              <a:rPr lang="en-US">
                <a:cs typeface="Calibri"/>
              </a:rPr>
              <a:t> </a:t>
            </a:r>
            <a:r>
              <a:rPr lang="en-US" err="1">
                <a:cs typeface="Calibri"/>
              </a:rPr>
              <a:t>að</a:t>
            </a:r>
            <a:r>
              <a:rPr lang="en-US">
                <a:cs typeface="Calibri"/>
              </a:rPr>
              <a:t> </a:t>
            </a:r>
            <a:r>
              <a:rPr lang="en-US" err="1">
                <a:cs typeface="Calibri"/>
              </a:rPr>
              <a:t>nýta</a:t>
            </a:r>
            <a:r>
              <a:rPr lang="en-US">
                <a:cs typeface="Calibri"/>
              </a:rPr>
              <a:t> </a:t>
            </a:r>
            <a:r>
              <a:rPr lang="en-US" err="1">
                <a:cs typeface="Calibri"/>
              </a:rPr>
              <a:t>afganga</a:t>
            </a:r>
            <a:r>
              <a:rPr lang="en-US">
                <a:cs typeface="Calibri"/>
              </a:rPr>
              <a:t> í </a:t>
            </a:r>
            <a:r>
              <a:rPr lang="en-US" err="1">
                <a:cs typeface="Calibri"/>
              </a:rPr>
              <a:t>aðra</a:t>
            </a:r>
            <a:r>
              <a:rPr lang="en-US">
                <a:cs typeface="Calibri"/>
              </a:rPr>
              <a:t> </a:t>
            </a:r>
            <a:r>
              <a:rPr lang="en-US" err="1">
                <a:cs typeface="Calibri"/>
              </a:rPr>
              <a:t>girnilega</a:t>
            </a:r>
            <a:r>
              <a:rPr lang="en-US">
                <a:cs typeface="Calibri"/>
              </a:rPr>
              <a:t> </a:t>
            </a:r>
            <a:r>
              <a:rPr lang="en-US" err="1">
                <a:cs typeface="Calibri"/>
              </a:rPr>
              <a:t>rétti</a:t>
            </a:r>
            <a:r>
              <a:rPr lang="en-US">
                <a:cs typeface="Calibri"/>
              </a:rPr>
              <a:t> </a:t>
            </a:r>
            <a:r>
              <a:rPr lang="en-US" err="1">
                <a:cs typeface="Calibri"/>
              </a:rPr>
              <a:t>eða</a:t>
            </a:r>
            <a:r>
              <a:rPr lang="en-US">
                <a:cs typeface="Calibri"/>
              </a:rPr>
              <a:t> </a:t>
            </a:r>
            <a:r>
              <a:rPr lang="en-US" err="1">
                <a:cs typeface="Calibri"/>
              </a:rPr>
              <a:t>einfaldlega</a:t>
            </a:r>
            <a:r>
              <a:rPr lang="en-US">
                <a:cs typeface="Calibri"/>
              </a:rPr>
              <a:t> </a:t>
            </a:r>
            <a:r>
              <a:rPr lang="en-US" err="1">
                <a:cs typeface="Calibri"/>
              </a:rPr>
              <a:t>borða</a:t>
            </a:r>
            <a:r>
              <a:rPr lang="en-US">
                <a:cs typeface="Calibri"/>
              </a:rPr>
              <a:t> </a:t>
            </a:r>
            <a:r>
              <a:rPr lang="en-US" err="1">
                <a:cs typeface="Calibri"/>
              </a:rPr>
              <a:t>afgangana</a:t>
            </a:r>
            <a:r>
              <a:rPr lang="en-US">
                <a:cs typeface="Calibri"/>
              </a:rPr>
              <a:t> </a:t>
            </a:r>
            <a:r>
              <a:rPr lang="en-US" err="1">
                <a:cs typeface="Calibri"/>
              </a:rPr>
              <a:t>eins</a:t>
            </a:r>
            <a:r>
              <a:rPr lang="en-US">
                <a:cs typeface="Calibri"/>
              </a:rPr>
              <a:t> </a:t>
            </a:r>
            <a:r>
              <a:rPr lang="en-US" err="1">
                <a:cs typeface="Calibri"/>
              </a:rPr>
              <a:t>og</a:t>
            </a:r>
            <a:r>
              <a:rPr lang="en-US">
                <a:cs typeface="Calibri"/>
              </a:rPr>
              <a:t> </a:t>
            </a:r>
            <a:r>
              <a:rPr lang="en-US" err="1">
                <a:cs typeface="Calibri"/>
              </a:rPr>
              <a:t>þeir</a:t>
            </a:r>
            <a:r>
              <a:rPr lang="en-US">
                <a:cs typeface="Calibri"/>
              </a:rPr>
              <a:t> </a:t>
            </a:r>
            <a:r>
              <a:rPr lang="en-US" err="1">
                <a:cs typeface="Calibri"/>
              </a:rPr>
              <a:t>eru</a:t>
            </a:r>
            <a:r>
              <a:rPr lang="en-US">
                <a:cs typeface="Calibri"/>
              </a:rPr>
              <a:t>, </a:t>
            </a:r>
            <a:r>
              <a:rPr lang="en-US" err="1">
                <a:cs typeface="Calibri"/>
              </a:rPr>
              <a:t>sumum</a:t>
            </a:r>
            <a:r>
              <a:rPr lang="en-US">
                <a:cs typeface="Calibri"/>
              </a:rPr>
              <a:t> </a:t>
            </a:r>
            <a:r>
              <a:rPr lang="en-US" err="1">
                <a:cs typeface="Calibri"/>
              </a:rPr>
              <a:t>finnst</a:t>
            </a:r>
            <a:r>
              <a:rPr lang="en-US">
                <a:cs typeface="Calibri"/>
              </a:rPr>
              <a:t> </a:t>
            </a:r>
            <a:r>
              <a:rPr lang="en-US" err="1">
                <a:cs typeface="Calibri"/>
              </a:rPr>
              <a:t>köld</a:t>
            </a:r>
            <a:r>
              <a:rPr lang="en-US">
                <a:cs typeface="Calibri"/>
              </a:rPr>
              <a:t> </a:t>
            </a:r>
            <a:r>
              <a:rPr lang="en-US" err="1">
                <a:cs typeface="Calibri"/>
              </a:rPr>
              <a:t>pítsa</a:t>
            </a:r>
            <a:r>
              <a:rPr lang="en-US">
                <a:cs typeface="Calibri"/>
              </a:rPr>
              <a:t> </a:t>
            </a:r>
            <a:r>
              <a:rPr lang="en-US" err="1">
                <a:cs typeface="Calibri"/>
              </a:rPr>
              <a:t>jafnvel</a:t>
            </a:r>
            <a:r>
              <a:rPr lang="en-US">
                <a:cs typeface="Calibri"/>
              </a:rPr>
              <a:t> </a:t>
            </a:r>
            <a:r>
              <a:rPr lang="en-US" err="1">
                <a:cs typeface="Calibri"/>
              </a:rPr>
              <a:t>betri</a:t>
            </a:r>
            <a:r>
              <a:rPr lang="en-US">
                <a:cs typeface="Calibri"/>
              </a:rPr>
              <a:t>! Helga Braga tekur þetta skrefinu lengra og býður nágrönnunum upp á afgangana: https://www.youtube.com/watch?v=wFHXZQsKYPc  </a:t>
            </a:r>
            <a:endParaRPr lang="en-US"/>
          </a:p>
          <a:p>
            <a:r>
              <a:rPr lang="en-US">
                <a:cs typeface="Calibri"/>
              </a:rPr>
              <a:t>4. </a:t>
            </a:r>
            <a:r>
              <a:rPr lang="en-US" err="1">
                <a:cs typeface="Calibri"/>
              </a:rPr>
              <a:t>Frystirinn</a:t>
            </a:r>
            <a:r>
              <a:rPr lang="en-US">
                <a:cs typeface="Calibri"/>
              </a:rPr>
              <a:t> </a:t>
            </a:r>
            <a:r>
              <a:rPr lang="en-US" err="1">
                <a:cs typeface="Calibri"/>
              </a:rPr>
              <a:t>er</a:t>
            </a:r>
            <a:r>
              <a:rPr lang="en-US">
                <a:cs typeface="Calibri"/>
              </a:rPr>
              <a:t> </a:t>
            </a:r>
            <a:r>
              <a:rPr lang="en-US" err="1">
                <a:cs typeface="Calibri"/>
              </a:rPr>
              <a:t>gott</a:t>
            </a:r>
            <a:r>
              <a:rPr lang="en-US">
                <a:cs typeface="Calibri"/>
              </a:rPr>
              <a:t> </a:t>
            </a:r>
            <a:r>
              <a:rPr lang="en-US" err="1">
                <a:cs typeface="Calibri"/>
              </a:rPr>
              <a:t>tól</a:t>
            </a:r>
            <a:r>
              <a:rPr lang="en-US">
                <a:cs typeface="Calibri"/>
              </a:rPr>
              <a:t> </a:t>
            </a:r>
            <a:r>
              <a:rPr lang="en-US" err="1">
                <a:cs typeface="Calibri"/>
              </a:rPr>
              <a:t>gegn</a:t>
            </a:r>
            <a:r>
              <a:rPr lang="en-US">
                <a:cs typeface="Calibri"/>
              </a:rPr>
              <a:t> </a:t>
            </a:r>
            <a:r>
              <a:rPr lang="en-US" err="1">
                <a:cs typeface="Calibri"/>
              </a:rPr>
              <a:t>matarsóun</a:t>
            </a:r>
            <a:r>
              <a:rPr lang="en-US">
                <a:cs typeface="Calibri"/>
              </a:rPr>
              <a:t>. </a:t>
            </a:r>
            <a:r>
              <a:rPr lang="en-US" err="1">
                <a:cs typeface="Calibri"/>
              </a:rPr>
              <a:t>Ýmis</a:t>
            </a:r>
            <a:r>
              <a:rPr lang="en-US">
                <a:cs typeface="Calibri"/>
              </a:rPr>
              <a:t> </a:t>
            </a:r>
            <a:r>
              <a:rPr lang="en-US" err="1">
                <a:cs typeface="Calibri"/>
              </a:rPr>
              <a:t>konar</a:t>
            </a:r>
            <a:r>
              <a:rPr lang="en-US">
                <a:cs typeface="Calibri"/>
              </a:rPr>
              <a:t> </a:t>
            </a:r>
            <a:r>
              <a:rPr lang="en-US" err="1">
                <a:cs typeface="Calibri"/>
              </a:rPr>
              <a:t>afganga</a:t>
            </a:r>
            <a:r>
              <a:rPr lang="en-US">
                <a:cs typeface="Calibri"/>
              </a:rPr>
              <a:t> </a:t>
            </a:r>
            <a:r>
              <a:rPr lang="en-US" err="1">
                <a:cs typeface="Calibri"/>
              </a:rPr>
              <a:t>eða</a:t>
            </a:r>
            <a:r>
              <a:rPr lang="en-US">
                <a:cs typeface="Calibri"/>
              </a:rPr>
              <a:t> </a:t>
            </a:r>
            <a:r>
              <a:rPr lang="en-US" err="1">
                <a:cs typeface="Calibri"/>
              </a:rPr>
              <a:t>matvæli</a:t>
            </a:r>
            <a:r>
              <a:rPr lang="en-US">
                <a:cs typeface="Calibri"/>
              </a:rPr>
              <a:t> </a:t>
            </a:r>
            <a:r>
              <a:rPr lang="en-US" err="1">
                <a:cs typeface="Calibri"/>
              </a:rPr>
              <a:t>sem</a:t>
            </a:r>
            <a:r>
              <a:rPr lang="en-US">
                <a:cs typeface="Calibri"/>
              </a:rPr>
              <a:t> </a:t>
            </a:r>
            <a:r>
              <a:rPr lang="en-US" err="1">
                <a:cs typeface="Calibri"/>
              </a:rPr>
              <a:t>er</a:t>
            </a:r>
            <a:r>
              <a:rPr lang="en-US">
                <a:cs typeface="Calibri"/>
              </a:rPr>
              <a:t> </a:t>
            </a:r>
            <a:r>
              <a:rPr lang="en-US" err="1">
                <a:cs typeface="Calibri"/>
              </a:rPr>
              <a:t>komið</a:t>
            </a:r>
            <a:r>
              <a:rPr lang="en-US">
                <a:cs typeface="Calibri"/>
              </a:rPr>
              <a:t> á </a:t>
            </a:r>
            <a:r>
              <a:rPr lang="en-US" err="1">
                <a:cs typeface="Calibri"/>
              </a:rPr>
              <a:t>síðasta</a:t>
            </a:r>
            <a:r>
              <a:rPr lang="en-US">
                <a:cs typeface="Calibri"/>
              </a:rPr>
              <a:t> </a:t>
            </a:r>
            <a:r>
              <a:rPr lang="en-US" err="1">
                <a:cs typeface="Calibri"/>
              </a:rPr>
              <a:t>notkunardag</a:t>
            </a:r>
            <a:r>
              <a:rPr lang="en-US">
                <a:cs typeface="Calibri"/>
              </a:rPr>
              <a:t> </a:t>
            </a:r>
            <a:r>
              <a:rPr lang="en-US" err="1">
                <a:cs typeface="Calibri"/>
              </a:rPr>
              <a:t>má</a:t>
            </a:r>
            <a:r>
              <a:rPr lang="en-US">
                <a:cs typeface="Calibri"/>
              </a:rPr>
              <a:t> </a:t>
            </a:r>
            <a:r>
              <a:rPr lang="en-US" err="1">
                <a:cs typeface="Calibri"/>
              </a:rPr>
              <a:t>fyrsta</a:t>
            </a:r>
            <a:r>
              <a:rPr lang="en-US">
                <a:cs typeface="Calibri"/>
              </a:rPr>
              <a:t> </a:t>
            </a:r>
            <a:r>
              <a:rPr lang="en-US" err="1">
                <a:cs typeface="Calibri"/>
              </a:rPr>
              <a:t>og</a:t>
            </a:r>
            <a:r>
              <a:rPr lang="en-US">
                <a:cs typeface="Calibri"/>
              </a:rPr>
              <a:t> nota </a:t>
            </a:r>
            <a:r>
              <a:rPr lang="en-US" err="1">
                <a:cs typeface="Calibri"/>
              </a:rPr>
              <a:t>síðar</a:t>
            </a:r>
            <a:r>
              <a:rPr lang="en-US">
                <a:cs typeface="Calibri"/>
              </a:rPr>
              <a:t>. </a:t>
            </a:r>
            <a:endParaRPr lang="en-US"/>
          </a:p>
          <a:p>
            <a:endParaRPr lang="en-US"/>
          </a:p>
          <a:p>
            <a:r>
              <a:rPr lang="en-US"/>
              <a:t>10 </a:t>
            </a:r>
            <a:r>
              <a:rPr lang="en-US" err="1"/>
              <a:t>húsráð</a:t>
            </a:r>
            <a:r>
              <a:rPr lang="en-US"/>
              <a:t> </a:t>
            </a:r>
            <a:r>
              <a:rPr lang="en-US" err="1"/>
              <a:t>gegn</a:t>
            </a:r>
            <a:r>
              <a:rPr lang="en-US"/>
              <a:t> </a:t>
            </a:r>
            <a:r>
              <a:rPr lang="en-US" err="1"/>
              <a:t>matarsóun</a:t>
            </a:r>
            <a:r>
              <a:rPr lang="en-US"/>
              <a:t> </a:t>
            </a:r>
            <a:r>
              <a:rPr lang="en-US" err="1"/>
              <a:t>má</a:t>
            </a:r>
            <a:r>
              <a:rPr lang="en-US"/>
              <a:t> </a:t>
            </a:r>
            <a:r>
              <a:rPr lang="en-US" err="1"/>
              <a:t>sjá</a:t>
            </a:r>
            <a:r>
              <a:rPr lang="en-US"/>
              <a:t> hér: http://matarsoun.is/library/Skrar/matarsoun.is/husrad.PNG</a:t>
            </a:r>
            <a:r>
              <a:rPr lang="en-US">
                <a:cs typeface="Calibri"/>
              </a:rPr>
              <a:t>. </a:t>
            </a:r>
          </a:p>
          <a:p>
            <a:endParaRPr lang="en-US">
              <a:cs typeface="Calibri"/>
            </a:endParaRPr>
          </a:p>
          <a:p>
            <a:r>
              <a:rPr lang="en-US">
                <a:cs typeface="Calibri"/>
              </a:rPr>
              <a:t>Einnig </a:t>
            </a:r>
            <a:r>
              <a:rPr lang="en-US" err="1">
                <a:cs typeface="Calibri"/>
              </a:rPr>
              <a:t>sýnir</a:t>
            </a:r>
            <a:r>
              <a:rPr lang="en-US">
                <a:cs typeface="Calibri"/>
              </a:rPr>
              <a:t> Helga bara </a:t>
            </a:r>
            <a:r>
              <a:rPr lang="en-US" err="1">
                <a:cs typeface="Calibri"/>
              </a:rPr>
              <a:t>hvernig</a:t>
            </a:r>
            <a:r>
              <a:rPr lang="en-US">
                <a:cs typeface="Calibri"/>
              </a:rPr>
              <a:t> gott skipulag á ísskápnum </a:t>
            </a:r>
            <a:r>
              <a:rPr lang="en-US" err="1">
                <a:cs typeface="Calibri"/>
              </a:rPr>
              <a:t>getur</a:t>
            </a:r>
            <a:r>
              <a:rPr lang="en-US">
                <a:cs typeface="Calibri"/>
              </a:rPr>
              <a:t> </a:t>
            </a:r>
            <a:r>
              <a:rPr lang="en-US" err="1">
                <a:cs typeface="Calibri"/>
              </a:rPr>
              <a:t>komið</a:t>
            </a:r>
            <a:r>
              <a:rPr lang="en-US">
                <a:cs typeface="Calibri"/>
              </a:rPr>
              <a:t> í veg </a:t>
            </a:r>
            <a:r>
              <a:rPr lang="en-US" err="1">
                <a:cs typeface="Calibri"/>
              </a:rPr>
              <a:t>fyrir</a:t>
            </a:r>
            <a:r>
              <a:rPr lang="en-US">
                <a:cs typeface="Calibri"/>
              </a:rPr>
              <a:t> matarsóun: https://www.youtube.com/watch?v=GhoTxmhyXZo</a:t>
            </a:r>
          </a:p>
          <a:p>
            <a:endParaRPr lang="en-US">
              <a:cs typeface="Calibri"/>
            </a:endParaRPr>
          </a:p>
          <a:p>
            <a:r>
              <a:rPr lang="en-US">
                <a:cs typeface="Calibri"/>
              </a:rPr>
              <a:t>og </a:t>
            </a:r>
            <a:r>
              <a:rPr lang="en-US" err="1">
                <a:cs typeface="Calibri"/>
              </a:rPr>
              <a:t>hversu</a:t>
            </a:r>
            <a:r>
              <a:rPr lang="en-US">
                <a:cs typeface="Calibri"/>
              </a:rPr>
              <a:t> </a:t>
            </a:r>
            <a:r>
              <a:rPr lang="en-US" err="1">
                <a:cs typeface="Calibri"/>
              </a:rPr>
              <a:t>mikilvægt</a:t>
            </a:r>
            <a:r>
              <a:rPr lang="en-US">
                <a:cs typeface="Calibri"/>
              </a:rPr>
              <a:t> </a:t>
            </a:r>
            <a:r>
              <a:rPr lang="en-US" err="1">
                <a:cs typeface="Calibri"/>
              </a:rPr>
              <a:t>það</a:t>
            </a:r>
            <a:r>
              <a:rPr lang="en-US">
                <a:cs typeface="Calibri"/>
              </a:rPr>
              <a:t> </a:t>
            </a:r>
            <a:r>
              <a:rPr lang="en-US" err="1">
                <a:cs typeface="Calibri"/>
              </a:rPr>
              <a:t>getur</a:t>
            </a:r>
            <a:r>
              <a:rPr lang="en-US">
                <a:cs typeface="Calibri"/>
              </a:rPr>
              <a:t> </a:t>
            </a:r>
            <a:r>
              <a:rPr lang="en-US" err="1">
                <a:cs typeface="Calibri"/>
              </a:rPr>
              <a:t>verið</a:t>
            </a:r>
            <a:r>
              <a:rPr lang="en-US">
                <a:cs typeface="Calibri"/>
              </a:rPr>
              <a:t> </a:t>
            </a:r>
            <a:r>
              <a:rPr lang="en-US" err="1">
                <a:cs typeface="Calibri"/>
              </a:rPr>
              <a:t>að</a:t>
            </a:r>
            <a:r>
              <a:rPr lang="en-US">
                <a:cs typeface="Calibri"/>
              </a:rPr>
              <a:t> skipuleggja innkaupin </a:t>
            </a:r>
            <a:r>
              <a:rPr lang="en-US" err="1">
                <a:cs typeface="Calibri"/>
              </a:rPr>
              <a:t>og</a:t>
            </a:r>
            <a:r>
              <a:rPr lang="en-US">
                <a:cs typeface="Calibri"/>
              </a:rPr>
              <a:t> </a:t>
            </a:r>
            <a:r>
              <a:rPr lang="en-US" err="1">
                <a:cs typeface="Calibri"/>
              </a:rPr>
              <a:t>kaupa</a:t>
            </a:r>
            <a:r>
              <a:rPr lang="en-US">
                <a:cs typeface="Calibri"/>
              </a:rPr>
              <a:t> </a:t>
            </a:r>
            <a:r>
              <a:rPr lang="en-US" err="1">
                <a:cs typeface="Calibri"/>
              </a:rPr>
              <a:t>rétt</a:t>
            </a:r>
            <a:r>
              <a:rPr lang="en-US">
                <a:cs typeface="Calibri"/>
              </a:rPr>
              <a:t> magn: https://www.youtube.com/watch?v=7K0UUxuyBXI</a:t>
            </a:r>
          </a:p>
          <a:p>
            <a:endParaRPr lang="en-US">
              <a:cs typeface="Calibri"/>
            </a:endParaRPr>
          </a:p>
          <a:p>
            <a:endParaRPr lang="en-US">
              <a:solidFill>
                <a:srgbClr val="FFFFFF"/>
              </a:solidFill>
            </a:endParaRPr>
          </a:p>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95C68945-9022-4CD2-8CCF-BE0AFC2CC4B8}" type="slidenum">
              <a:rPr lang="en-US"/>
              <a:t>10</a:t>
            </a:fld>
            <a:endParaRPr lang="en-US"/>
          </a:p>
        </p:txBody>
      </p:sp>
    </p:spTree>
    <p:extLst>
      <p:ext uri="{BB962C8B-B14F-4D97-AF65-F5344CB8AC3E}">
        <p14:creationId xmlns:p14="http://schemas.microsoft.com/office/powerpoint/2010/main" val="321047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Fleiri</a:t>
            </a:r>
            <a:r>
              <a:rPr lang="en-US"/>
              <a:t> </a:t>
            </a:r>
            <a:r>
              <a:rPr lang="en-US" err="1"/>
              <a:t>uppskriftir</a:t>
            </a:r>
            <a:r>
              <a:rPr lang="en-US"/>
              <a:t> </a:t>
            </a:r>
            <a:r>
              <a:rPr lang="en-US" err="1"/>
              <a:t>og</a:t>
            </a:r>
            <a:r>
              <a:rPr lang="en-US"/>
              <a:t> </a:t>
            </a:r>
            <a:r>
              <a:rPr lang="en-US" err="1"/>
              <a:t>ráð</a:t>
            </a:r>
            <a:r>
              <a:rPr lang="en-US"/>
              <a:t> </a:t>
            </a:r>
            <a:r>
              <a:rPr lang="en-US" err="1"/>
              <a:t>gegn</a:t>
            </a:r>
            <a:r>
              <a:rPr lang="en-US"/>
              <a:t> </a:t>
            </a:r>
            <a:r>
              <a:rPr lang="en-US" err="1"/>
              <a:t>matarsóun</a:t>
            </a:r>
            <a:r>
              <a:rPr lang="en-US"/>
              <a:t> </a:t>
            </a:r>
            <a:r>
              <a:rPr lang="en-US" err="1"/>
              <a:t>má</a:t>
            </a:r>
            <a:r>
              <a:rPr lang="en-US"/>
              <a:t> </a:t>
            </a:r>
            <a:r>
              <a:rPr lang="en-US" err="1"/>
              <a:t>finna</a:t>
            </a:r>
            <a:r>
              <a:rPr lang="en-US"/>
              <a:t> á </a:t>
            </a:r>
            <a:r>
              <a:rPr lang="en-US" err="1"/>
              <a:t>undirsíðu</a:t>
            </a:r>
            <a:r>
              <a:rPr lang="en-US"/>
              <a:t> matarsóun.is, Uppskriftir og myndbönd: http://matarsoun.is/default.aspx?pageid=9712bf05-0b02-11e6-a224-00505695691b</a:t>
            </a:r>
            <a:endParaRPr lang="en-US" err="1"/>
          </a:p>
          <a:p>
            <a:endParaRPr lang="en-US"/>
          </a:p>
          <a:p>
            <a:r>
              <a:rPr lang="en-US" err="1"/>
              <a:t>Upplagt</a:t>
            </a:r>
            <a:r>
              <a:rPr lang="en-US"/>
              <a:t> </a:t>
            </a:r>
            <a:r>
              <a:rPr lang="en-US" err="1"/>
              <a:t>er</a:t>
            </a:r>
            <a:r>
              <a:rPr lang="en-US"/>
              <a:t> </a:t>
            </a:r>
            <a:r>
              <a:rPr lang="en-US" err="1"/>
              <a:t>að</a:t>
            </a:r>
            <a:r>
              <a:rPr lang="en-US"/>
              <a:t> </a:t>
            </a:r>
            <a:r>
              <a:rPr lang="en-US" err="1"/>
              <a:t>sýna</a:t>
            </a:r>
            <a:r>
              <a:rPr lang="en-US"/>
              <a:t>:</a:t>
            </a:r>
          </a:p>
          <a:p>
            <a:pPr marL="171450" indent="-171450">
              <a:buFont typeface="Arial"/>
              <a:buChar char="•"/>
            </a:pPr>
            <a:r>
              <a:rPr lang="en-US" err="1"/>
              <a:t>hvernig</a:t>
            </a:r>
            <a:r>
              <a:rPr lang="en-US"/>
              <a:t> </a:t>
            </a:r>
            <a:r>
              <a:rPr lang="en-US" err="1"/>
              <a:t>hægt</a:t>
            </a:r>
            <a:r>
              <a:rPr lang="en-US"/>
              <a:t> </a:t>
            </a:r>
            <a:r>
              <a:rPr lang="en-US" err="1"/>
              <a:t>er</a:t>
            </a:r>
            <a:r>
              <a:rPr lang="en-US"/>
              <a:t> </a:t>
            </a:r>
            <a:r>
              <a:rPr lang="en-US" err="1"/>
              <a:t>að</a:t>
            </a:r>
            <a:r>
              <a:rPr lang="en-US"/>
              <a:t> </a:t>
            </a:r>
            <a:r>
              <a:rPr lang="en-US" err="1"/>
              <a:t>skera</a:t>
            </a:r>
            <a:r>
              <a:rPr lang="en-US"/>
              <a:t> </a:t>
            </a:r>
            <a:r>
              <a:rPr lang="en-US" err="1"/>
              <a:t>grænmeti</a:t>
            </a:r>
            <a:r>
              <a:rPr lang="en-US"/>
              <a:t> </a:t>
            </a:r>
            <a:r>
              <a:rPr lang="en-US" err="1"/>
              <a:t>og</a:t>
            </a:r>
            <a:r>
              <a:rPr lang="en-US"/>
              <a:t> </a:t>
            </a:r>
            <a:r>
              <a:rPr lang="en-US" err="1"/>
              <a:t>ávexti</a:t>
            </a:r>
            <a:r>
              <a:rPr lang="en-US"/>
              <a:t> </a:t>
            </a:r>
            <a:r>
              <a:rPr lang="en-US" err="1"/>
              <a:t>þannig</a:t>
            </a:r>
            <a:r>
              <a:rPr lang="en-US"/>
              <a:t> </a:t>
            </a:r>
            <a:r>
              <a:rPr lang="en-US" err="1"/>
              <a:t>að</a:t>
            </a:r>
            <a:r>
              <a:rPr lang="en-US"/>
              <a:t> </a:t>
            </a:r>
            <a:r>
              <a:rPr lang="en-US" err="1"/>
              <a:t>sem</a:t>
            </a:r>
            <a:r>
              <a:rPr lang="en-US"/>
              <a:t> </a:t>
            </a:r>
            <a:r>
              <a:rPr lang="en-US" err="1"/>
              <a:t>minnstu</a:t>
            </a:r>
            <a:r>
              <a:rPr lang="en-US"/>
              <a:t> </a:t>
            </a:r>
            <a:r>
              <a:rPr lang="en-US" err="1"/>
              <a:t>er</a:t>
            </a:r>
            <a:r>
              <a:rPr lang="en-US"/>
              <a:t> </a:t>
            </a:r>
            <a:r>
              <a:rPr lang="en-US" err="1"/>
              <a:t>sóað</a:t>
            </a:r>
            <a:r>
              <a:rPr lang="en-US"/>
              <a:t> (</a:t>
            </a:r>
            <a:r>
              <a:rPr lang="en-US" err="1"/>
              <a:t>t.d.</a:t>
            </a:r>
            <a:r>
              <a:rPr lang="en-US"/>
              <a:t> papriku, iceberg kál </a:t>
            </a:r>
            <a:r>
              <a:rPr lang="en-US" err="1"/>
              <a:t>og</a:t>
            </a:r>
            <a:r>
              <a:rPr lang="en-US"/>
              <a:t> engifer): https://www.youtube.com/watch?v=ZA5pNSp3EJw&amp;feature=youtu.be&amp;list=PLSrCrqth_IIT6F-92pzGmhaK5KpU702eY </a:t>
            </a:r>
          </a:p>
          <a:p>
            <a:pPr marL="171450" indent="-171450">
              <a:buFont typeface="Arial"/>
              <a:buChar char="•"/>
            </a:pPr>
            <a:r>
              <a:rPr lang="en-US" err="1"/>
              <a:t>Góðar</a:t>
            </a:r>
            <a:r>
              <a:rPr lang="en-US"/>
              <a:t> </a:t>
            </a:r>
            <a:r>
              <a:rPr lang="en-US" err="1"/>
              <a:t>geymsluaðferðir</a:t>
            </a:r>
            <a:r>
              <a:rPr lang="en-US"/>
              <a:t> (</a:t>
            </a:r>
            <a:r>
              <a:rPr lang="en-US" err="1"/>
              <a:t>t.d.</a:t>
            </a:r>
            <a:r>
              <a:rPr lang="en-US"/>
              <a:t> </a:t>
            </a:r>
            <a:r>
              <a:rPr lang="en-US" err="1"/>
              <a:t>fyrir</a:t>
            </a:r>
            <a:r>
              <a:rPr lang="en-US"/>
              <a:t> blaðsalat): https://www.youtube.com/watch?v=Qx6u0nDbSLU&amp;feature=youtu.be&amp;list=PLSrCrqth_IIT6F-92pzGmhaK5KpU702eY</a:t>
            </a:r>
          </a:p>
          <a:p>
            <a:pPr marL="171450" indent="-171450">
              <a:buFont typeface="Arial"/>
              <a:buChar char="•"/>
            </a:pPr>
            <a:r>
              <a:rPr lang="en-US" err="1"/>
              <a:t>frysta</a:t>
            </a:r>
            <a:r>
              <a:rPr lang="en-US"/>
              <a:t> </a:t>
            </a:r>
            <a:r>
              <a:rPr lang="en-US" err="1"/>
              <a:t>matvæli</a:t>
            </a:r>
            <a:r>
              <a:rPr lang="en-US"/>
              <a:t> (</a:t>
            </a:r>
            <a:r>
              <a:rPr lang="en-US" err="1"/>
              <a:t>t.d.</a:t>
            </a:r>
            <a:r>
              <a:rPr lang="en-US"/>
              <a:t> </a:t>
            </a:r>
            <a:r>
              <a:rPr lang="en-US" err="1"/>
              <a:t>slöpp</a:t>
            </a:r>
            <a:r>
              <a:rPr lang="en-US"/>
              <a:t> vínber </a:t>
            </a:r>
            <a:r>
              <a:rPr lang="en-US" err="1"/>
              <a:t>og</a:t>
            </a:r>
            <a:r>
              <a:rPr lang="en-US"/>
              <a:t> tómata): https://www.youtube.com/watch?v=Kw_7Yj6XxlY&amp;list=PLSrCrqth_IIT6F-92pzGmhaK5KpU702eY&amp;index=7 </a:t>
            </a:r>
          </a:p>
        </p:txBody>
      </p:sp>
      <p:sp>
        <p:nvSpPr>
          <p:cNvPr id="4" name="Slide Number Placeholder 3"/>
          <p:cNvSpPr>
            <a:spLocks noGrp="1"/>
          </p:cNvSpPr>
          <p:nvPr>
            <p:ph type="sldNum" sz="quarter" idx="10"/>
          </p:nvPr>
        </p:nvSpPr>
        <p:spPr/>
        <p:txBody>
          <a:bodyPr/>
          <a:lstStyle/>
          <a:p>
            <a:fld id="{95C68945-9022-4CD2-8CCF-BE0AFC2CC4B8}" type="slidenum">
              <a:rPr lang="en-US"/>
              <a:t>11</a:t>
            </a:fld>
            <a:endParaRPr lang="en-US"/>
          </a:p>
        </p:txBody>
      </p:sp>
    </p:spTree>
    <p:extLst>
      <p:ext uri="{BB962C8B-B14F-4D97-AF65-F5344CB8AC3E}">
        <p14:creationId xmlns:p14="http://schemas.microsoft.com/office/powerpoint/2010/main" val="399119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err="1"/>
              <a:t>Þessi</a:t>
            </a:r>
            <a:r>
              <a:rPr lang="en-US" u="sng"/>
              <a:t> </a:t>
            </a:r>
            <a:r>
              <a:rPr lang="en-US" u="sng" err="1"/>
              <a:t>glæra</a:t>
            </a:r>
            <a:r>
              <a:rPr lang="en-US" u="sng"/>
              <a:t> </a:t>
            </a:r>
            <a:r>
              <a:rPr lang="en-US" u="sng" err="1"/>
              <a:t>er</a:t>
            </a:r>
            <a:r>
              <a:rPr lang="en-US" u="sng"/>
              <a:t> </a:t>
            </a:r>
            <a:r>
              <a:rPr lang="en-US" u="sng" err="1"/>
              <a:t>fyrir</a:t>
            </a:r>
            <a:r>
              <a:rPr lang="en-US" u="sng"/>
              <a:t> </a:t>
            </a:r>
            <a:r>
              <a:rPr lang="en-US" u="sng" err="1"/>
              <a:t>aðila</a:t>
            </a:r>
            <a:r>
              <a:rPr lang="en-US" u="sng"/>
              <a:t> í veitingarekstri</a:t>
            </a:r>
            <a:endParaRPr lang="en-US" u="sng">
              <a:cs typeface="Calibri"/>
            </a:endParaRPr>
          </a:p>
          <a:p>
            <a:endParaRPr lang="en-US" u="sng">
              <a:cs typeface="Calibri"/>
            </a:endParaRPr>
          </a:p>
        </p:txBody>
      </p:sp>
      <p:sp>
        <p:nvSpPr>
          <p:cNvPr id="4" name="Slide Number Placeholder 3"/>
          <p:cNvSpPr>
            <a:spLocks noGrp="1"/>
          </p:cNvSpPr>
          <p:nvPr>
            <p:ph type="sldNum" sz="quarter" idx="10"/>
          </p:nvPr>
        </p:nvSpPr>
        <p:spPr/>
        <p:txBody>
          <a:bodyPr/>
          <a:lstStyle/>
          <a:p>
            <a:fld id="{95C68945-9022-4CD2-8CCF-BE0AFC2CC4B8}" type="slidenum">
              <a:rPr lang="en-US"/>
              <a:t>12</a:t>
            </a:fld>
            <a:endParaRPr lang="en-US"/>
          </a:p>
        </p:txBody>
      </p:sp>
    </p:spTree>
    <p:extLst>
      <p:ext uri="{BB962C8B-B14F-4D97-AF65-F5344CB8AC3E}">
        <p14:creationId xmlns:p14="http://schemas.microsoft.com/office/powerpoint/2010/main" val="2773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err="1"/>
              <a:t>Þessi</a:t>
            </a:r>
            <a:r>
              <a:rPr lang="en-US" u="sng"/>
              <a:t> </a:t>
            </a:r>
            <a:r>
              <a:rPr lang="en-US" u="sng" err="1"/>
              <a:t>glæra</a:t>
            </a:r>
            <a:r>
              <a:rPr lang="en-US" u="sng"/>
              <a:t> </a:t>
            </a:r>
            <a:r>
              <a:rPr lang="en-US" u="sng" err="1"/>
              <a:t>er</a:t>
            </a:r>
            <a:r>
              <a:rPr lang="en-US" u="sng"/>
              <a:t> </a:t>
            </a:r>
            <a:r>
              <a:rPr lang="en-US" u="sng" err="1"/>
              <a:t>fyrir</a:t>
            </a:r>
            <a:r>
              <a:rPr lang="en-US" u="sng"/>
              <a:t> </a:t>
            </a:r>
            <a:r>
              <a:rPr lang="en-US" u="sng" err="1"/>
              <a:t>aðila</a:t>
            </a:r>
            <a:r>
              <a:rPr lang="en-US" u="sng"/>
              <a:t> í </a:t>
            </a:r>
            <a:r>
              <a:rPr lang="en-US" u="sng" err="1"/>
              <a:t>veitingarekstri</a:t>
            </a:r>
            <a:endParaRPr lang="en-US" err="1"/>
          </a:p>
          <a:p>
            <a:endParaRPr lang="en-US">
              <a:solidFill>
                <a:srgbClr val="FFFFFF"/>
              </a:solidFill>
            </a:endParaRPr>
          </a:p>
        </p:txBody>
      </p:sp>
      <p:sp>
        <p:nvSpPr>
          <p:cNvPr id="4" name="Slide Number Placeholder 3"/>
          <p:cNvSpPr>
            <a:spLocks noGrp="1"/>
          </p:cNvSpPr>
          <p:nvPr>
            <p:ph type="sldNum" sz="quarter" idx="10"/>
          </p:nvPr>
        </p:nvSpPr>
        <p:spPr/>
        <p:txBody>
          <a:bodyPr/>
          <a:lstStyle/>
          <a:p>
            <a:fld id="{95C68945-9022-4CD2-8CCF-BE0AFC2CC4B8}" type="slidenum">
              <a:rPr lang="en-US"/>
              <a:t>13</a:t>
            </a:fld>
            <a:endParaRPr lang="en-US"/>
          </a:p>
        </p:txBody>
      </p:sp>
    </p:spTree>
    <p:extLst>
      <p:ext uri="{BB962C8B-B14F-4D97-AF65-F5344CB8AC3E}">
        <p14:creationId xmlns:p14="http://schemas.microsoft.com/office/powerpoint/2010/main" val="97816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Á heimsvísu </a:t>
            </a:r>
            <a:r>
              <a:rPr lang="en-US" sz="1200" kern="1200">
                <a:solidFill>
                  <a:schemeClr val="tx1"/>
                </a:solidFill>
                <a:latin typeface="+mn-lt"/>
                <a:ea typeface="+mn-ea"/>
                <a:cs typeface="+mn-cs"/>
              </a:rPr>
              <a:t>er talið að um þriðjungi af framleiddum mat til manneldis eyðileggist eða sé sóað, það er um 1.3 milljarður tonna. Á Norðurlöndunum er sóað um 3.5 milljónum tonnum </a:t>
            </a:r>
            <a:r>
              <a:rPr lang="en-US" sz="1200" kern="1200" err="1">
                <a:solidFill>
                  <a:schemeClr val="tx1"/>
                </a:solidFill>
                <a:latin typeface="+mn-lt"/>
                <a:ea typeface="+mn-ea"/>
                <a:cs typeface="+mn-cs"/>
              </a:rPr>
              <a:t>af</a:t>
            </a:r>
            <a:r>
              <a:rPr lang="en-US" sz="1200" kern="1200">
                <a:solidFill>
                  <a:schemeClr val="tx1"/>
                </a:solidFill>
                <a:latin typeface="+mn-lt"/>
                <a:ea typeface="+mn-ea"/>
                <a:cs typeface="+mn-cs"/>
              </a:rPr>
              <a:t> mat </a:t>
            </a:r>
            <a:r>
              <a:rPr lang="en-US" sz="1200" kern="1200" err="1">
                <a:solidFill>
                  <a:schemeClr val="tx1"/>
                </a:solidFill>
                <a:latin typeface="+mn-lt"/>
                <a:ea typeface="+mn-ea"/>
                <a:cs typeface="+mn-cs"/>
              </a:rPr>
              <a:t>árlega</a:t>
            </a:r>
            <a:r>
              <a:rPr lang="en-US" sz="1200" kern="1200">
                <a:solidFill>
                  <a:schemeClr val="tx1"/>
                </a:solidFill>
                <a:latin typeface="+mn-lt"/>
                <a:ea typeface="+mn-ea"/>
                <a:cs typeface="+mn-cs"/>
              </a:rPr>
              <a:t>! </a:t>
            </a:r>
          </a:p>
          <a:p>
            <a:r>
              <a:rPr lang="en-US" sz="1200" kern="1200" err="1">
                <a:solidFill>
                  <a:schemeClr val="tx1"/>
                </a:solidFill>
                <a:latin typeface="+mn-lt"/>
                <a:ea typeface="+mn-ea"/>
                <a:cs typeface="+mn-cs"/>
              </a:rPr>
              <a:t>Matarsóun</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er</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eitt</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stærsta</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umhverfisvandamál</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jarðarinnar</a:t>
            </a:r>
            <a:r>
              <a:rPr lang="en-US" sz="1200" kern="1200">
                <a:solidFill>
                  <a:schemeClr val="tx1"/>
                </a:solidFill>
                <a:latin typeface="+mn-lt"/>
                <a:ea typeface="+mn-ea"/>
                <a:cs typeface="+mn-cs"/>
              </a:rPr>
              <a:t> í </a:t>
            </a:r>
            <a:r>
              <a:rPr lang="en-US" sz="1200" kern="1200" err="1">
                <a:solidFill>
                  <a:schemeClr val="tx1"/>
                </a:solidFill>
                <a:latin typeface="+mn-lt"/>
                <a:ea typeface="+mn-ea"/>
                <a:cs typeface="+mn-cs"/>
              </a:rPr>
              <a:t>dag</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sem</a:t>
            </a:r>
            <a:r>
              <a:rPr lang="en-US" sz="1200" kern="1200">
                <a:solidFill>
                  <a:schemeClr val="tx1"/>
                </a:solidFill>
                <a:latin typeface="+mn-lt"/>
                <a:ea typeface="+mn-ea"/>
                <a:cs typeface="+mn-cs"/>
              </a:rPr>
              <a:t> á </a:t>
            </a:r>
            <a:r>
              <a:rPr lang="en-US" sz="1200" kern="1200" err="1">
                <a:solidFill>
                  <a:schemeClr val="tx1"/>
                </a:solidFill>
                <a:latin typeface="+mn-lt"/>
                <a:ea typeface="+mn-ea"/>
                <a:cs typeface="+mn-cs"/>
              </a:rPr>
              <a:t>sér</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stað</a:t>
            </a:r>
            <a:r>
              <a:rPr lang="en-US" sz="1200" kern="1200">
                <a:solidFill>
                  <a:schemeClr val="tx1"/>
                </a:solidFill>
                <a:latin typeface="+mn-lt"/>
                <a:ea typeface="+mn-ea"/>
                <a:cs typeface="+mn-cs"/>
              </a:rPr>
              <a:t> í </a:t>
            </a:r>
            <a:r>
              <a:rPr lang="en-US" sz="1200" kern="1200" err="1">
                <a:solidFill>
                  <a:schemeClr val="tx1"/>
                </a:solidFill>
                <a:latin typeface="+mn-lt"/>
                <a:ea typeface="+mn-ea"/>
                <a:cs typeface="+mn-cs"/>
              </a:rPr>
              <a:t>allri</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virðiskeðju</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matvæla</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og</a:t>
            </a:r>
            <a:r>
              <a:rPr lang="en-US" sz="1200" kern="1200">
                <a:solidFill>
                  <a:schemeClr val="tx1"/>
                </a:solidFill>
                <a:latin typeface="+mn-lt"/>
                <a:ea typeface="+mn-ea"/>
                <a:cs typeface="+mn-cs"/>
              </a:rPr>
              <a:t> í </a:t>
            </a:r>
            <a:r>
              <a:rPr lang="en-US" sz="1200" kern="1200" err="1">
                <a:solidFill>
                  <a:schemeClr val="tx1"/>
                </a:solidFill>
                <a:latin typeface="+mn-lt"/>
                <a:ea typeface="+mn-ea"/>
                <a:cs typeface="+mn-cs"/>
              </a:rPr>
              <a:t>öllum</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heiminum</a:t>
            </a:r>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r>
              <a:rPr lang="en-US" sz="1200" kern="1200" err="1">
                <a:solidFill>
                  <a:schemeClr val="tx1"/>
                </a:solidFill>
                <a:latin typeface="+mn-lt"/>
                <a:ea typeface="+mn-ea"/>
                <a:cs typeface="+mn-cs"/>
              </a:rPr>
              <a:t>Hér</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má</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horfa</a:t>
            </a:r>
            <a:r>
              <a:rPr lang="en-US" sz="1200" kern="1200">
                <a:solidFill>
                  <a:schemeClr val="tx1"/>
                </a:solidFill>
                <a:latin typeface="+mn-lt"/>
                <a:ea typeface="+mn-ea"/>
                <a:cs typeface="+mn-cs"/>
              </a:rPr>
              <a:t> á:</a:t>
            </a:r>
          </a:p>
          <a:p>
            <a:pPr marL="171450" indent="-171450">
              <a:buFont typeface="Arial" panose="020B0604020202020204" pitchFamily="34" charset="0"/>
              <a:buChar char="•"/>
            </a:pPr>
            <a:r>
              <a:rPr lang="en-US" sz="1200" kern="1200">
                <a:solidFill>
                  <a:schemeClr val="tx1"/>
                </a:solidFill>
                <a:latin typeface="+mn-lt"/>
                <a:ea typeface="+mn-ea"/>
                <a:cs typeface="+mn-cs"/>
              </a:rPr>
              <a:t>Helgu Brögu vekja athygli á matarsóun í áramótaskaupi ársins 2016: https://www.youtube.com/watch?v=ApX9op-GpCg</a:t>
            </a:r>
          </a:p>
          <a:p>
            <a:pPr marL="171450" indent="-171450">
              <a:buFont typeface="Arial" panose="020B0604020202020204" pitchFamily="34" charset="0"/>
              <a:buChar char="•"/>
            </a:pPr>
            <a:r>
              <a:rPr lang="en-US" sz="1200" kern="1200">
                <a:solidFill>
                  <a:schemeClr val="tx1"/>
                </a:solidFill>
                <a:latin typeface="+mn-lt"/>
                <a:ea typeface="+mn-ea"/>
                <a:cs typeface="+mn-cs"/>
              </a:rPr>
              <a:t>Ted fyrirlestur Tristam Stuart: The global food waste scandal: https://youtu.be/cWC_zDdF74s</a:t>
            </a:r>
          </a:p>
          <a:p>
            <a:pPr marL="171450" indent="-171450">
              <a:buFont typeface="Arial" panose="020B0604020202020204" pitchFamily="34" charset="0"/>
              <a:buChar char="•"/>
            </a:pPr>
            <a:r>
              <a:rPr lang="en-US" sz="1200" kern="1200">
                <a:solidFill>
                  <a:schemeClr val="tx1"/>
                </a:solidFill>
                <a:latin typeface="+mn-lt"/>
                <a:ea typeface="+mn-ea"/>
                <a:cs typeface="+mn-cs"/>
              </a:rPr>
              <a:t>Grínistinn John Oliver tala um fáránleika matarsóunar: https://youtu.be/cWC_zDdF74s</a:t>
            </a:r>
            <a:endParaRPr lang="en-US">
              <a:solidFill>
                <a:schemeClr val="tx1"/>
              </a:solidFill>
            </a:endParaRPr>
          </a:p>
          <a:p>
            <a:endParaRPr lang="en-US">
              <a:solidFill>
                <a:schemeClr val="tx1"/>
              </a:solidFill>
            </a:endParaRPr>
          </a:p>
        </p:txBody>
      </p:sp>
      <p:sp>
        <p:nvSpPr>
          <p:cNvPr id="4" name="Slide Number Placeholder 3"/>
          <p:cNvSpPr>
            <a:spLocks noGrp="1"/>
          </p:cNvSpPr>
          <p:nvPr>
            <p:ph type="sldNum" sz="quarter" idx="10"/>
          </p:nvPr>
        </p:nvSpPr>
        <p:spPr/>
        <p:txBody>
          <a:bodyPr/>
          <a:lstStyle/>
          <a:p>
            <a:fld id="{95C68945-9022-4CD2-8CCF-BE0AFC2CC4B8}" type="slidenum">
              <a:rPr lang="en-US"/>
              <a:t>2</a:t>
            </a:fld>
            <a:endParaRPr lang="en-US"/>
          </a:p>
        </p:txBody>
      </p:sp>
    </p:spTree>
    <p:extLst>
      <p:ext uri="{BB962C8B-B14F-4D97-AF65-F5344CB8AC3E}">
        <p14:creationId xmlns:p14="http://schemas.microsoft.com/office/powerpoint/2010/main" val="49417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Forrannsókn</a:t>
            </a:r>
            <a:r>
              <a:rPr lang="en-US"/>
              <a:t> </a:t>
            </a:r>
            <a:r>
              <a:rPr lang="en-US" err="1"/>
              <a:t>Landverndar</a:t>
            </a:r>
            <a:r>
              <a:rPr lang="en-US"/>
              <a:t> á </a:t>
            </a:r>
            <a:r>
              <a:rPr lang="en-US" err="1"/>
              <a:t>matarsóun</a:t>
            </a:r>
            <a:r>
              <a:rPr lang="en-US"/>
              <a:t> </a:t>
            </a:r>
            <a:r>
              <a:rPr lang="en-US" err="1"/>
              <a:t>heimila</a:t>
            </a:r>
            <a:r>
              <a:rPr lang="en-US"/>
              <a:t> í Reykjavík </a:t>
            </a:r>
            <a:r>
              <a:rPr lang="en-US" err="1"/>
              <a:t>benti</a:t>
            </a:r>
            <a:r>
              <a:rPr lang="en-US"/>
              <a:t> </a:t>
            </a:r>
            <a:r>
              <a:rPr lang="en-US" err="1"/>
              <a:t>til</a:t>
            </a:r>
            <a:r>
              <a:rPr lang="en-US"/>
              <a:t> </a:t>
            </a:r>
            <a:r>
              <a:rPr lang="en-US" err="1"/>
              <a:t>þess</a:t>
            </a:r>
            <a:r>
              <a:rPr lang="en-US"/>
              <a:t> </a:t>
            </a:r>
            <a:r>
              <a:rPr lang="en-US" err="1"/>
              <a:t>að</a:t>
            </a:r>
            <a:r>
              <a:rPr lang="en-US"/>
              <a:t> </a:t>
            </a:r>
            <a:r>
              <a:rPr lang="en-US" err="1"/>
              <a:t>a.m.k</a:t>
            </a:r>
            <a:r>
              <a:rPr lang="en-US"/>
              <a:t>. 5.800 </a:t>
            </a:r>
            <a:r>
              <a:rPr lang="en-US" err="1"/>
              <a:t>tonnum</a:t>
            </a:r>
            <a:r>
              <a:rPr lang="en-US"/>
              <a:t> </a:t>
            </a:r>
            <a:r>
              <a:rPr lang="en-US" err="1"/>
              <a:t>af</a:t>
            </a:r>
            <a:r>
              <a:rPr lang="en-US"/>
              <a:t> mat </a:t>
            </a:r>
            <a:r>
              <a:rPr lang="en-US" err="1"/>
              <a:t>og</a:t>
            </a:r>
            <a:r>
              <a:rPr lang="en-US"/>
              <a:t> </a:t>
            </a:r>
            <a:r>
              <a:rPr lang="en-US" err="1"/>
              <a:t>drykk</a:t>
            </a:r>
            <a:r>
              <a:rPr lang="en-US"/>
              <a:t> </a:t>
            </a:r>
            <a:r>
              <a:rPr lang="en-US" err="1"/>
              <a:t>sé</a:t>
            </a:r>
            <a:r>
              <a:rPr lang="en-US"/>
              <a:t> </a:t>
            </a:r>
            <a:r>
              <a:rPr lang="en-US" err="1"/>
              <a:t>hent</a:t>
            </a:r>
            <a:r>
              <a:rPr lang="en-US"/>
              <a:t> </a:t>
            </a:r>
            <a:r>
              <a:rPr lang="en-US" err="1"/>
              <a:t>af</a:t>
            </a:r>
            <a:r>
              <a:rPr lang="en-US"/>
              <a:t> </a:t>
            </a:r>
            <a:r>
              <a:rPr lang="en-US" err="1"/>
              <a:t>reykvískum</a:t>
            </a:r>
            <a:r>
              <a:rPr lang="en-US"/>
              <a:t> </a:t>
            </a:r>
            <a:r>
              <a:rPr lang="en-US" err="1"/>
              <a:t>heimilum</a:t>
            </a:r>
            <a:r>
              <a:rPr lang="en-US"/>
              <a:t> </a:t>
            </a:r>
            <a:r>
              <a:rPr lang="en-US" err="1"/>
              <a:t>árlega</a:t>
            </a:r>
            <a:r>
              <a:rPr lang="en-US"/>
              <a:t>. </a:t>
            </a:r>
            <a:r>
              <a:rPr lang="en-US" err="1"/>
              <a:t>Þetta</a:t>
            </a:r>
            <a:r>
              <a:rPr lang="en-US"/>
              <a:t> </a:t>
            </a:r>
            <a:r>
              <a:rPr lang="en-US" err="1"/>
              <a:t>samsvarar</a:t>
            </a:r>
            <a:r>
              <a:rPr lang="en-US"/>
              <a:t> </a:t>
            </a:r>
            <a:r>
              <a:rPr lang="en-US" err="1"/>
              <a:t>a.m.k</a:t>
            </a:r>
            <a:r>
              <a:rPr lang="en-US"/>
              <a:t>. 4,5 </a:t>
            </a:r>
            <a:r>
              <a:rPr lang="en-US" err="1"/>
              <a:t>milljörðum</a:t>
            </a:r>
            <a:r>
              <a:rPr lang="en-US"/>
              <a:t> </a:t>
            </a:r>
            <a:r>
              <a:rPr lang="en-US" err="1"/>
              <a:t>króna</a:t>
            </a:r>
            <a:r>
              <a:rPr lang="en-US"/>
              <a:t> </a:t>
            </a:r>
            <a:r>
              <a:rPr lang="en-US" err="1"/>
              <a:t>eða</a:t>
            </a:r>
            <a:r>
              <a:rPr lang="en-US"/>
              <a:t> um 60.000 kr. á </a:t>
            </a:r>
            <a:r>
              <a:rPr lang="en-US" err="1"/>
              <a:t>ári</a:t>
            </a:r>
            <a:r>
              <a:rPr lang="en-US"/>
              <a:t> á </a:t>
            </a:r>
            <a:r>
              <a:rPr lang="en-US" err="1"/>
              <a:t>hvern</a:t>
            </a:r>
            <a:r>
              <a:rPr lang="en-US"/>
              <a:t> </a:t>
            </a:r>
            <a:r>
              <a:rPr lang="en-US" err="1"/>
              <a:t>Íslending</a:t>
            </a:r>
            <a:r>
              <a:rPr lang="en-US"/>
              <a:t>. </a:t>
            </a:r>
          </a:p>
          <a:p>
            <a:endParaRPr lang="en-US"/>
          </a:p>
          <a:p>
            <a:r>
              <a:rPr lang="en-US"/>
              <a:t>Ef gert er ráð fyrir að losun á hvern íbúa á Íslandi sé sambærileg meðallosun á hvern íbúa Evrópu þá er losun frá matarsóun Íslendinga á ári hverju rúmlega 200 Gg koldíoxíðígilda. Það gerir um 5% af árlegri heildarlosun </a:t>
            </a:r>
            <a:r>
              <a:rPr lang="en-US" err="1"/>
              <a:t>Íslands</a:t>
            </a:r>
            <a:r>
              <a:rPr lang="en-US"/>
              <a:t> </a:t>
            </a:r>
            <a:r>
              <a:rPr lang="en-US" err="1"/>
              <a:t>árið</a:t>
            </a:r>
            <a:r>
              <a:rPr lang="en-US"/>
              <a:t> 2013. </a:t>
            </a:r>
            <a:r>
              <a:rPr lang="en-US" err="1"/>
              <a:t>Losun</a:t>
            </a:r>
            <a:r>
              <a:rPr lang="en-US"/>
              <a:t> </a:t>
            </a:r>
            <a:r>
              <a:rPr lang="en-US" err="1"/>
              <a:t>vegna</a:t>
            </a:r>
            <a:r>
              <a:rPr lang="en-US"/>
              <a:t> matarsóunar er því heldur meiri en má rekja árlega til t.d. notkunar kælimiðla hérlendis (171 Gg) og er hún rétt tæplega helmingur af þeirri losun sem má rekja til fiskveiða (473 Gg).</a:t>
            </a:r>
          </a:p>
          <a:p>
            <a:endParaRPr lang="en-US"/>
          </a:p>
        </p:txBody>
      </p:sp>
      <p:sp>
        <p:nvSpPr>
          <p:cNvPr id="4" name="Slide Number Placeholder 3"/>
          <p:cNvSpPr>
            <a:spLocks noGrp="1"/>
          </p:cNvSpPr>
          <p:nvPr>
            <p:ph type="sldNum" sz="quarter" idx="10"/>
          </p:nvPr>
        </p:nvSpPr>
        <p:spPr/>
        <p:txBody>
          <a:bodyPr/>
          <a:lstStyle/>
          <a:p>
            <a:fld id="{95C68945-9022-4CD2-8CCF-BE0AFC2CC4B8}" type="slidenum">
              <a:rPr lang="en-US"/>
              <a:t>3</a:t>
            </a:fld>
            <a:endParaRPr lang="en-US"/>
          </a:p>
        </p:txBody>
      </p:sp>
    </p:spTree>
    <p:extLst>
      <p:ext uri="{BB962C8B-B14F-4D97-AF65-F5344CB8AC3E}">
        <p14:creationId xmlns:p14="http://schemas.microsoft.com/office/powerpoint/2010/main" val="367535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Matvælum sem er sóað hefðu mögulega getað brauðfætt milljónir manna og minnkað þá hungursneyð sem steðjar að ýmis staðar í heiminum. Þar að auki </a:t>
            </a:r>
            <a:r>
              <a:rPr lang="en-US" err="1"/>
              <a:t>hefur</a:t>
            </a:r>
            <a:r>
              <a:rPr lang="en-US"/>
              <a:t> </a:t>
            </a:r>
            <a:r>
              <a:rPr lang="en-US" err="1"/>
              <a:t>framleiðsla</a:t>
            </a:r>
            <a:r>
              <a:rPr lang="en-US"/>
              <a:t> </a:t>
            </a:r>
            <a:r>
              <a:rPr lang="en-US" err="1"/>
              <a:t>matar</a:t>
            </a:r>
            <a:r>
              <a:rPr lang="en-US"/>
              <a:t> </a:t>
            </a:r>
            <a:r>
              <a:rPr lang="en-US" err="1"/>
              <a:t>oft</a:t>
            </a:r>
            <a:r>
              <a:rPr lang="en-US"/>
              <a:t> </a:t>
            </a:r>
            <a:r>
              <a:rPr lang="en-US" err="1"/>
              <a:t>talsverð</a:t>
            </a:r>
            <a:r>
              <a:rPr lang="en-US"/>
              <a:t> </a:t>
            </a:r>
            <a:r>
              <a:rPr lang="en-US" err="1"/>
              <a:t>neikvæð</a:t>
            </a:r>
            <a:r>
              <a:rPr lang="en-US"/>
              <a:t> </a:t>
            </a:r>
            <a:r>
              <a:rPr lang="en-US" err="1"/>
              <a:t>umhverfisáhrif</a:t>
            </a:r>
            <a:r>
              <a:rPr lang="en-US"/>
              <a:t> </a:t>
            </a:r>
            <a:r>
              <a:rPr lang="en-US" err="1"/>
              <a:t>sem</a:t>
            </a:r>
            <a:r>
              <a:rPr lang="en-US"/>
              <a:t> </a:t>
            </a:r>
            <a:r>
              <a:rPr lang="en-US" err="1"/>
              <a:t>þjóna</a:t>
            </a:r>
            <a:r>
              <a:rPr lang="en-US"/>
              <a:t> þá engum tilgangi ef maturinn er ekki nýttur. Framleiðsla matvæla getur leitt til mengunar í jarðvegi, vatni og lofti vegna efna sem notuð eru við framleiðslu, t.d. ýmiss konar áburður. Þetta getur haft neikvæð áhrif á vistkerfið í heild sinni, jarðvegsrýrnunar og minnkunar líffræðilegs fjölbreytileika, þ.e. færri tegundir af </a:t>
            </a:r>
            <a:r>
              <a:rPr lang="en-US" err="1"/>
              <a:t>plöntum</a:t>
            </a:r>
            <a:r>
              <a:rPr lang="en-US"/>
              <a:t> </a:t>
            </a:r>
            <a:r>
              <a:rPr lang="en-US" err="1"/>
              <a:t>og</a:t>
            </a:r>
            <a:r>
              <a:rPr lang="en-US"/>
              <a:t> </a:t>
            </a:r>
            <a:r>
              <a:rPr lang="en-US" err="1"/>
              <a:t>dýrum</a:t>
            </a:r>
            <a:r>
              <a:rPr lang="en-US"/>
              <a:t> í </a:t>
            </a:r>
            <a:r>
              <a:rPr lang="en-US" err="1"/>
              <a:t>vistkerfinu</a:t>
            </a:r>
            <a:r>
              <a:rPr lang="en-US"/>
              <a:t>. </a:t>
            </a:r>
            <a:r>
              <a:rPr lang="en-US" err="1"/>
              <a:t>Matarsóun</a:t>
            </a:r>
            <a:r>
              <a:rPr lang="en-US"/>
              <a:t> </a:t>
            </a:r>
            <a:r>
              <a:rPr lang="en-US" err="1"/>
              <a:t>eykur</a:t>
            </a:r>
            <a:r>
              <a:rPr lang="en-US"/>
              <a:t> verulega við magn úrgangs sem þarf að urða með tilheyrandi </a:t>
            </a:r>
            <a:r>
              <a:rPr lang="en-US" err="1"/>
              <a:t>umhverfisáhrifum</a:t>
            </a:r>
            <a:r>
              <a:rPr lang="en-US"/>
              <a:t>, </a:t>
            </a:r>
            <a:r>
              <a:rPr lang="en-US" err="1"/>
              <a:t>t.d.</a:t>
            </a:r>
            <a:r>
              <a:rPr lang="en-US"/>
              <a:t> </a:t>
            </a:r>
            <a:r>
              <a:rPr lang="en-US" err="1"/>
              <a:t>aukin</a:t>
            </a:r>
            <a:r>
              <a:rPr lang="en-US"/>
              <a:t> </a:t>
            </a:r>
            <a:r>
              <a:rPr lang="en-US" err="1"/>
              <a:t>losun</a:t>
            </a:r>
            <a:r>
              <a:rPr lang="en-US"/>
              <a:t> </a:t>
            </a:r>
            <a:r>
              <a:rPr lang="en-US" err="1"/>
              <a:t>gróðurhúsalofttegunda</a:t>
            </a:r>
            <a:r>
              <a:rPr lang="en-US"/>
              <a:t>. </a:t>
            </a:r>
            <a:r>
              <a:rPr lang="en-US" err="1"/>
              <a:t>Hér</a:t>
            </a:r>
            <a:r>
              <a:rPr lang="en-US"/>
              <a:t> </a:t>
            </a:r>
            <a:r>
              <a:rPr lang="en-US" err="1"/>
              <a:t>er</a:t>
            </a:r>
            <a:r>
              <a:rPr lang="en-US"/>
              <a:t> </a:t>
            </a:r>
            <a:r>
              <a:rPr lang="en-US" err="1"/>
              <a:t>einnig</a:t>
            </a:r>
            <a:r>
              <a:rPr lang="en-US"/>
              <a:t> um </a:t>
            </a:r>
            <a:r>
              <a:rPr lang="en-US" err="1"/>
              <a:t>sóun</a:t>
            </a:r>
            <a:r>
              <a:rPr lang="en-US"/>
              <a:t> á </a:t>
            </a:r>
            <a:r>
              <a:rPr lang="en-US" err="1"/>
              <a:t>fjármunum</a:t>
            </a:r>
            <a:r>
              <a:rPr lang="en-US"/>
              <a:t> </a:t>
            </a:r>
            <a:r>
              <a:rPr lang="en-US" err="1"/>
              <a:t>að</a:t>
            </a:r>
            <a:r>
              <a:rPr lang="en-US"/>
              <a:t> ræða þar sem heimili og stóreldhús kaupa í rauninni oft of mikið af mat. Því fæst töluverður </a:t>
            </a:r>
            <a:r>
              <a:rPr lang="en-US" b="1"/>
              <a:t>samfélagslegur, umhverfislegur og fjárhagslegur ávinningur af því að minnka matarsóun</a:t>
            </a:r>
            <a:r>
              <a:rPr lang="en-US"/>
              <a:t>. </a:t>
            </a:r>
            <a:endParaRPr lang="en-US">
              <a:cs typeface="Calibri"/>
            </a:endParaRPr>
          </a:p>
          <a:p>
            <a:endParaRPr lang="en-US"/>
          </a:p>
          <a:p>
            <a:r>
              <a:rPr lang="en-US" err="1"/>
              <a:t>Hér</a:t>
            </a:r>
            <a:r>
              <a:rPr lang="en-US"/>
              <a:t> </a:t>
            </a:r>
            <a:r>
              <a:rPr lang="en-US" err="1"/>
              <a:t>má</a:t>
            </a:r>
            <a:r>
              <a:rPr lang="en-US"/>
              <a:t> </a:t>
            </a:r>
            <a:r>
              <a:rPr lang="en-US" err="1"/>
              <a:t>hlusta</a:t>
            </a:r>
            <a:r>
              <a:rPr lang="en-US"/>
              <a:t> á </a:t>
            </a:r>
            <a:r>
              <a:rPr lang="en-US" err="1"/>
              <a:t>og</a:t>
            </a:r>
            <a:r>
              <a:rPr lang="en-US"/>
              <a:t> lesa pistil Rannveigar Magnúsardóttur um matarsóun og umhverfisáhrif hennar: http://www.ruv.is/frett/880-glos-af-vatni-fyrir-1-glas-af-vini</a:t>
            </a:r>
            <a:endParaRPr lang="en-US">
              <a:cs typeface="Calibri"/>
              <a:hlinkClick r:id="rId3"/>
            </a:endParaRPr>
          </a:p>
        </p:txBody>
      </p:sp>
      <p:sp>
        <p:nvSpPr>
          <p:cNvPr id="4" name="Slide Number Placeholder 3"/>
          <p:cNvSpPr>
            <a:spLocks noGrp="1"/>
          </p:cNvSpPr>
          <p:nvPr>
            <p:ph type="sldNum" sz="quarter" idx="10"/>
          </p:nvPr>
        </p:nvSpPr>
        <p:spPr/>
        <p:txBody>
          <a:bodyPr/>
          <a:lstStyle/>
          <a:p>
            <a:fld id="{95C68945-9022-4CD2-8CCF-BE0AFC2CC4B8}" type="slidenum">
              <a:rPr lang="en-US"/>
              <a:t>4</a:t>
            </a:fld>
            <a:endParaRPr lang="en-US"/>
          </a:p>
        </p:txBody>
      </p:sp>
    </p:spTree>
    <p:extLst>
      <p:ext uri="{BB962C8B-B14F-4D97-AF65-F5344CB8AC3E}">
        <p14:creationId xmlns:p14="http://schemas.microsoft.com/office/powerpoint/2010/main" val="411865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Sóun matar leggur að öllum líkindum mikið til losunar gróðurhúsalofttegunda. Samkvæmt skýrslu Matvæla– og landbúnaðarstofnunar Sameinuðu þjóðanna er áætlað að um 3.300.000 Gg af losun koldíoxíðígilda í heiminum á ári megi rekja til matarsóunar. Af þessu magni er hlutur Evrópu u.þ.b. 15% og er losun metin þar hæst á hvern íbúa, ásamt í Norður–Ameríku, Eyjaálfu og í iðnvæddum hluta Asíu. Þetta mat tekur til losunar vegna sóunar við frumframleiðslu, við vinnslu og dreifingu matvæla og vegna </a:t>
            </a:r>
            <a:r>
              <a:rPr lang="en-US" err="1"/>
              <a:t>sóunar</a:t>
            </a:r>
            <a:r>
              <a:rPr lang="en-US"/>
              <a:t> </a:t>
            </a:r>
            <a:r>
              <a:rPr lang="en-US" err="1"/>
              <a:t>hjá</a:t>
            </a:r>
            <a:r>
              <a:rPr lang="en-US"/>
              <a:t> </a:t>
            </a:r>
            <a:r>
              <a:rPr lang="en-US" err="1"/>
              <a:t>neytendum</a:t>
            </a:r>
            <a:r>
              <a:rPr lang="en-US"/>
              <a:t>.</a:t>
            </a:r>
            <a:r>
              <a:rPr lang="en-US">
                <a:cs typeface="Calibri"/>
              </a:rPr>
              <a:t> </a:t>
            </a:r>
          </a:p>
          <a:p>
            <a:endParaRPr lang="en-US">
              <a:solidFill>
                <a:srgbClr val="000000"/>
              </a:solidFill>
            </a:endParaRPr>
          </a:p>
          <a:p>
            <a:r>
              <a:rPr lang="en-US" err="1"/>
              <a:t>Losun</a:t>
            </a:r>
            <a:r>
              <a:rPr lang="en-US"/>
              <a:t> </a:t>
            </a:r>
            <a:r>
              <a:rPr lang="en-US" err="1"/>
              <a:t>gróðurhúsalofttegunda</a:t>
            </a:r>
            <a:r>
              <a:rPr lang="en-US"/>
              <a:t> </a:t>
            </a:r>
            <a:r>
              <a:rPr lang="en-US" err="1"/>
              <a:t>af</a:t>
            </a:r>
            <a:r>
              <a:rPr lang="en-US"/>
              <a:t> </a:t>
            </a:r>
            <a:r>
              <a:rPr lang="en-US" err="1"/>
              <a:t>mannavöldum</a:t>
            </a:r>
            <a:r>
              <a:rPr lang="en-US"/>
              <a:t> </a:t>
            </a:r>
            <a:r>
              <a:rPr lang="en-US" err="1"/>
              <a:t>veldur</a:t>
            </a:r>
            <a:r>
              <a:rPr lang="en-US"/>
              <a:t> </a:t>
            </a:r>
            <a:r>
              <a:rPr lang="en-US" err="1"/>
              <a:t>loftslagsbreytingum</a:t>
            </a:r>
            <a:r>
              <a:rPr lang="en-US"/>
              <a:t> </a:t>
            </a:r>
            <a:r>
              <a:rPr lang="en-US" err="1"/>
              <a:t>og</a:t>
            </a:r>
            <a:r>
              <a:rPr lang="en-US"/>
              <a:t> </a:t>
            </a:r>
            <a:r>
              <a:rPr lang="en-US" err="1"/>
              <a:t>afleiðingar</a:t>
            </a:r>
            <a:r>
              <a:rPr lang="en-US"/>
              <a:t> </a:t>
            </a:r>
            <a:r>
              <a:rPr lang="en-US" err="1"/>
              <a:t>þessara</a:t>
            </a:r>
            <a:r>
              <a:rPr lang="en-US"/>
              <a:t> </a:t>
            </a:r>
            <a:r>
              <a:rPr lang="en-US" err="1"/>
              <a:t>breytinga</a:t>
            </a:r>
            <a:r>
              <a:rPr lang="en-US"/>
              <a:t> á </a:t>
            </a:r>
            <a:r>
              <a:rPr lang="en-US" err="1"/>
              <a:t>jörðinni</a:t>
            </a:r>
            <a:r>
              <a:rPr lang="en-US"/>
              <a:t> </a:t>
            </a:r>
            <a:r>
              <a:rPr lang="en-US" err="1"/>
              <a:t>eru</a:t>
            </a:r>
            <a:r>
              <a:rPr lang="en-US"/>
              <a:t> </a:t>
            </a:r>
            <a:r>
              <a:rPr lang="en-US" err="1"/>
              <a:t>meðal</a:t>
            </a:r>
            <a:r>
              <a:rPr lang="en-US"/>
              <a:t> </a:t>
            </a:r>
            <a:r>
              <a:rPr lang="en-US" err="1"/>
              <a:t>annars</a:t>
            </a:r>
            <a:r>
              <a:rPr lang="en-US"/>
              <a:t> </a:t>
            </a:r>
            <a:r>
              <a:rPr lang="en-US" err="1"/>
              <a:t>þær</a:t>
            </a:r>
            <a:r>
              <a:rPr lang="en-US"/>
              <a:t> </a:t>
            </a:r>
            <a:r>
              <a:rPr lang="en-US" err="1"/>
              <a:t>að</a:t>
            </a:r>
            <a:r>
              <a:rPr lang="en-US"/>
              <a:t> </a:t>
            </a:r>
            <a:r>
              <a:rPr lang="en-US" err="1"/>
              <a:t>jöklar</a:t>
            </a:r>
            <a:r>
              <a:rPr lang="en-US"/>
              <a:t> </a:t>
            </a:r>
            <a:r>
              <a:rPr lang="en-US" err="1"/>
              <a:t>bráðna</a:t>
            </a:r>
            <a:r>
              <a:rPr lang="en-US"/>
              <a:t>, </a:t>
            </a:r>
            <a:r>
              <a:rPr lang="en-US" err="1"/>
              <a:t>yfirborð</a:t>
            </a:r>
            <a:r>
              <a:rPr lang="en-US"/>
              <a:t> </a:t>
            </a:r>
            <a:r>
              <a:rPr lang="en-US" err="1"/>
              <a:t>sjávar</a:t>
            </a:r>
            <a:r>
              <a:rPr lang="en-US"/>
              <a:t> </a:t>
            </a:r>
            <a:r>
              <a:rPr lang="en-US" err="1"/>
              <a:t>hækkar</a:t>
            </a:r>
            <a:r>
              <a:rPr lang="en-US"/>
              <a:t>, </a:t>
            </a:r>
            <a:r>
              <a:rPr lang="en-US" err="1"/>
              <a:t>vistkerfi</a:t>
            </a:r>
            <a:r>
              <a:rPr lang="en-US"/>
              <a:t> </a:t>
            </a:r>
            <a:r>
              <a:rPr lang="en-US" err="1"/>
              <a:t>raskast</a:t>
            </a:r>
            <a:r>
              <a:rPr lang="en-US"/>
              <a:t> </a:t>
            </a:r>
            <a:r>
              <a:rPr lang="en-US" err="1"/>
              <a:t>og</a:t>
            </a:r>
            <a:r>
              <a:rPr lang="en-US"/>
              <a:t> </a:t>
            </a:r>
            <a:r>
              <a:rPr lang="en-US" err="1"/>
              <a:t>öfgar</a:t>
            </a:r>
            <a:r>
              <a:rPr lang="en-US"/>
              <a:t> í </a:t>
            </a:r>
            <a:r>
              <a:rPr lang="en-US" err="1"/>
              <a:t>veðurfari</a:t>
            </a:r>
            <a:r>
              <a:rPr lang="en-US"/>
              <a:t> </a:t>
            </a:r>
            <a:r>
              <a:rPr lang="en-US" err="1"/>
              <a:t>aukast</a:t>
            </a:r>
            <a:r>
              <a:rPr lang="en-US"/>
              <a:t>.</a:t>
            </a:r>
            <a:r>
              <a:rPr lang="en-US">
                <a:cs typeface="Calibri"/>
              </a:rPr>
              <a:t> </a:t>
            </a:r>
          </a:p>
        </p:txBody>
      </p:sp>
      <p:sp>
        <p:nvSpPr>
          <p:cNvPr id="4" name="Slide Number Placeholder 3"/>
          <p:cNvSpPr>
            <a:spLocks noGrp="1"/>
          </p:cNvSpPr>
          <p:nvPr>
            <p:ph type="sldNum" sz="quarter" idx="10"/>
          </p:nvPr>
        </p:nvSpPr>
        <p:spPr/>
        <p:txBody>
          <a:bodyPr/>
          <a:lstStyle/>
          <a:p>
            <a:fld id="{95C68945-9022-4CD2-8CCF-BE0AFC2CC4B8}" type="slidenum">
              <a:rPr lang="en-US"/>
              <a:t>5</a:t>
            </a:fld>
            <a:endParaRPr lang="en-US"/>
          </a:p>
        </p:txBody>
      </p:sp>
    </p:spTree>
    <p:extLst>
      <p:ext uri="{BB962C8B-B14F-4D97-AF65-F5344CB8AC3E}">
        <p14:creationId xmlns:p14="http://schemas.microsoft.com/office/powerpoint/2010/main" val="415833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Umhverfisstofnun</a:t>
            </a:r>
            <a:r>
              <a:rPr lang="en-US"/>
              <a:t> </a:t>
            </a:r>
            <a:r>
              <a:rPr lang="en-US" err="1"/>
              <a:t>lauk</a:t>
            </a:r>
            <a:r>
              <a:rPr lang="en-US"/>
              <a:t> </a:t>
            </a:r>
            <a:r>
              <a:rPr lang="en-US" err="1"/>
              <a:t>rannsókn</a:t>
            </a:r>
            <a:r>
              <a:rPr lang="en-US"/>
              <a:t> um </a:t>
            </a:r>
            <a:r>
              <a:rPr lang="en-US" err="1"/>
              <a:t>umfagn</a:t>
            </a:r>
            <a:r>
              <a:rPr lang="en-US"/>
              <a:t> </a:t>
            </a:r>
            <a:r>
              <a:rPr lang="en-US" err="1"/>
              <a:t>matarsóunar</a:t>
            </a:r>
            <a:r>
              <a:rPr lang="en-US"/>
              <a:t> á </a:t>
            </a:r>
            <a:r>
              <a:rPr lang="en-US" err="1"/>
              <a:t>Íslandi</a:t>
            </a:r>
            <a:r>
              <a:rPr lang="en-US"/>
              <a:t> </a:t>
            </a:r>
            <a:r>
              <a:rPr lang="en-US" err="1"/>
              <a:t>árið</a:t>
            </a:r>
            <a:r>
              <a:rPr lang="en-US"/>
              <a:t> 2016. </a:t>
            </a:r>
            <a:r>
              <a:rPr lang="en-US" err="1"/>
              <a:t>Safnað</a:t>
            </a:r>
            <a:r>
              <a:rPr lang="en-US"/>
              <a:t> </a:t>
            </a:r>
            <a:r>
              <a:rPr lang="en-US" err="1"/>
              <a:t>var</a:t>
            </a:r>
            <a:r>
              <a:rPr lang="en-US"/>
              <a:t> </a:t>
            </a:r>
            <a:r>
              <a:rPr lang="en-US" err="1"/>
              <a:t>upplýsingum</a:t>
            </a:r>
            <a:r>
              <a:rPr lang="en-US"/>
              <a:t> um </a:t>
            </a:r>
            <a:r>
              <a:rPr lang="en-US" err="1"/>
              <a:t>hversu</a:t>
            </a:r>
            <a:r>
              <a:rPr lang="en-US"/>
              <a:t> </a:t>
            </a:r>
            <a:r>
              <a:rPr lang="en-US" err="1"/>
              <a:t>miklum</a:t>
            </a:r>
            <a:r>
              <a:rPr lang="en-US"/>
              <a:t> mat </a:t>
            </a:r>
            <a:r>
              <a:rPr lang="en-US" err="1"/>
              <a:t>og</a:t>
            </a:r>
            <a:r>
              <a:rPr lang="en-US"/>
              <a:t> </a:t>
            </a:r>
            <a:r>
              <a:rPr lang="en-US" err="1"/>
              <a:t>drykk</a:t>
            </a:r>
            <a:r>
              <a:rPr lang="en-US"/>
              <a:t> </a:t>
            </a:r>
            <a:r>
              <a:rPr lang="en-US" err="1"/>
              <a:t>er</a:t>
            </a:r>
            <a:r>
              <a:rPr lang="en-US"/>
              <a:t> </a:t>
            </a:r>
            <a:r>
              <a:rPr lang="en-US" err="1"/>
              <a:t>hent</a:t>
            </a:r>
            <a:r>
              <a:rPr lang="en-US"/>
              <a:t> </a:t>
            </a:r>
            <a:r>
              <a:rPr lang="en-US" err="1"/>
              <a:t>inni</a:t>
            </a:r>
            <a:r>
              <a:rPr lang="en-US"/>
              <a:t> á </a:t>
            </a:r>
            <a:r>
              <a:rPr lang="en-US" err="1"/>
              <a:t>heimilum</a:t>
            </a:r>
            <a:r>
              <a:rPr lang="en-US"/>
              <a:t>, í </a:t>
            </a:r>
            <a:r>
              <a:rPr lang="en-US" err="1"/>
              <a:t>matarframleiðslu</a:t>
            </a:r>
            <a:r>
              <a:rPr lang="en-US"/>
              <a:t>, í </a:t>
            </a:r>
            <a:r>
              <a:rPr lang="en-US" err="1"/>
              <a:t>heildsölu</a:t>
            </a:r>
            <a:r>
              <a:rPr lang="en-US"/>
              <a:t> </a:t>
            </a:r>
            <a:r>
              <a:rPr lang="en-US" err="1"/>
              <a:t>og</a:t>
            </a:r>
            <a:r>
              <a:rPr lang="en-US"/>
              <a:t> </a:t>
            </a:r>
            <a:r>
              <a:rPr lang="en-US" err="1"/>
              <a:t>smásölu</a:t>
            </a:r>
            <a:r>
              <a:rPr lang="en-US"/>
              <a:t>, á </a:t>
            </a:r>
            <a:r>
              <a:rPr lang="en-US" err="1"/>
              <a:t>veitingastöðum</a:t>
            </a:r>
            <a:r>
              <a:rPr lang="en-US"/>
              <a:t> </a:t>
            </a:r>
            <a:r>
              <a:rPr lang="en-US" err="1"/>
              <a:t>og</a:t>
            </a:r>
            <a:r>
              <a:rPr lang="en-US"/>
              <a:t> í </a:t>
            </a:r>
            <a:r>
              <a:rPr lang="en-US" err="1"/>
              <a:t>mötuneytum</a:t>
            </a:r>
            <a:r>
              <a:rPr lang="en-US"/>
              <a:t> </a:t>
            </a:r>
            <a:r>
              <a:rPr lang="en-US" err="1"/>
              <a:t>hér</a:t>
            </a:r>
            <a:r>
              <a:rPr lang="en-US"/>
              <a:t> á </a:t>
            </a:r>
            <a:r>
              <a:rPr lang="en-US" err="1"/>
              <a:t>landi</a:t>
            </a:r>
            <a:r>
              <a:rPr lang="en-US"/>
              <a:t> </a:t>
            </a:r>
            <a:r>
              <a:rPr lang="en-US" err="1"/>
              <a:t>og</a:t>
            </a:r>
            <a:r>
              <a:rPr lang="en-US"/>
              <a:t> </a:t>
            </a:r>
            <a:r>
              <a:rPr lang="en-US" err="1"/>
              <a:t>hversu</a:t>
            </a:r>
            <a:r>
              <a:rPr lang="en-US"/>
              <a:t> </a:t>
            </a:r>
            <a:r>
              <a:rPr lang="en-US" err="1"/>
              <a:t>stórum</a:t>
            </a:r>
            <a:r>
              <a:rPr lang="en-US"/>
              <a:t> </a:t>
            </a:r>
            <a:r>
              <a:rPr lang="en-US" err="1"/>
              <a:t>hluta</a:t>
            </a:r>
            <a:r>
              <a:rPr lang="en-US"/>
              <a:t> </a:t>
            </a:r>
            <a:r>
              <a:rPr lang="en-US" err="1"/>
              <a:t>af</a:t>
            </a:r>
            <a:r>
              <a:rPr lang="en-US"/>
              <a:t> </a:t>
            </a:r>
            <a:r>
              <a:rPr lang="en-US" err="1"/>
              <a:t>matvælunum</a:t>
            </a:r>
            <a:r>
              <a:rPr lang="en-US"/>
              <a:t> </a:t>
            </a:r>
            <a:r>
              <a:rPr lang="en-US" err="1"/>
              <a:t>væri</a:t>
            </a:r>
            <a:r>
              <a:rPr lang="en-US"/>
              <a:t> </a:t>
            </a:r>
            <a:r>
              <a:rPr lang="en-US" err="1"/>
              <a:t>hægt</a:t>
            </a:r>
            <a:r>
              <a:rPr lang="en-US"/>
              <a:t> </a:t>
            </a:r>
            <a:r>
              <a:rPr lang="en-US" err="1"/>
              <a:t>að</a:t>
            </a:r>
            <a:r>
              <a:rPr lang="en-US"/>
              <a:t> </a:t>
            </a:r>
            <a:r>
              <a:rPr lang="en-US" err="1"/>
              <a:t>nýta</a:t>
            </a:r>
            <a:r>
              <a:rPr lang="en-US"/>
              <a:t>. </a:t>
            </a:r>
          </a:p>
          <a:p>
            <a:endParaRPr lang="en-US">
              <a:solidFill>
                <a:srgbClr val="FFFFFF"/>
              </a:solidFill>
            </a:endParaRPr>
          </a:p>
          <a:p>
            <a:r>
              <a:rPr lang="en-US" err="1"/>
              <a:t>Helstu</a:t>
            </a:r>
            <a:r>
              <a:rPr lang="en-US"/>
              <a:t> </a:t>
            </a:r>
            <a:r>
              <a:rPr lang="en-US" err="1"/>
              <a:t>niðurstöður</a:t>
            </a:r>
            <a:r>
              <a:rPr lang="en-US"/>
              <a:t>:</a:t>
            </a:r>
          </a:p>
          <a:p>
            <a:pPr marL="171450" indent="-171450">
              <a:buChar char="•"/>
            </a:pPr>
            <a:r>
              <a:rPr lang="en-US" err="1"/>
              <a:t>Matarsóun</a:t>
            </a:r>
            <a:r>
              <a:rPr lang="en-US"/>
              <a:t> á </a:t>
            </a:r>
            <a:r>
              <a:rPr lang="en-US" err="1"/>
              <a:t>heimilum</a:t>
            </a:r>
            <a:r>
              <a:rPr lang="en-US"/>
              <a:t> á </a:t>
            </a:r>
            <a:r>
              <a:rPr lang="en-US" err="1"/>
              <a:t>Íslandi</a:t>
            </a:r>
            <a:r>
              <a:rPr lang="en-US"/>
              <a:t> </a:t>
            </a:r>
            <a:r>
              <a:rPr lang="en-US" err="1"/>
              <a:t>er</a:t>
            </a:r>
            <a:r>
              <a:rPr lang="en-US"/>
              <a:t> </a:t>
            </a:r>
            <a:r>
              <a:rPr lang="en-US" err="1"/>
              <a:t>sambærileg</a:t>
            </a:r>
            <a:r>
              <a:rPr lang="en-US"/>
              <a:t> </a:t>
            </a:r>
            <a:r>
              <a:rPr lang="en-US" err="1"/>
              <a:t>því</a:t>
            </a:r>
            <a:r>
              <a:rPr lang="en-US"/>
              <a:t> </a:t>
            </a:r>
            <a:r>
              <a:rPr lang="en-US" err="1"/>
              <a:t>sem</a:t>
            </a:r>
            <a:r>
              <a:rPr lang="en-US"/>
              <a:t> </a:t>
            </a:r>
            <a:r>
              <a:rPr lang="en-US" err="1"/>
              <a:t>gerist</a:t>
            </a:r>
            <a:r>
              <a:rPr lang="en-US"/>
              <a:t> í </a:t>
            </a:r>
            <a:r>
              <a:rPr lang="en-US" err="1"/>
              <a:t>öðrum</a:t>
            </a:r>
            <a:r>
              <a:rPr lang="en-US"/>
              <a:t> </a:t>
            </a:r>
            <a:r>
              <a:rPr lang="en-US" err="1"/>
              <a:t>löndum</a:t>
            </a:r>
            <a:r>
              <a:rPr lang="en-US"/>
              <a:t> </a:t>
            </a:r>
            <a:r>
              <a:rPr lang="en-US" err="1"/>
              <a:t>Evrópu</a:t>
            </a:r>
            <a:r>
              <a:rPr lang="en-US"/>
              <a:t>.</a:t>
            </a:r>
          </a:p>
          <a:p>
            <a:pPr marL="171450" indent="-171450">
              <a:buChar char="•"/>
            </a:pPr>
            <a:r>
              <a:rPr lang="en-US" err="1"/>
              <a:t>Ekki</a:t>
            </a:r>
            <a:r>
              <a:rPr lang="en-US"/>
              <a:t> </a:t>
            </a:r>
            <a:r>
              <a:rPr lang="en-US" err="1"/>
              <a:t>er</a:t>
            </a:r>
            <a:r>
              <a:rPr lang="en-US"/>
              <a:t> </a:t>
            </a:r>
            <a:r>
              <a:rPr lang="en-US" err="1"/>
              <a:t>marktækur</a:t>
            </a:r>
            <a:r>
              <a:rPr lang="en-US"/>
              <a:t> </a:t>
            </a:r>
            <a:r>
              <a:rPr lang="en-US" err="1"/>
              <a:t>munur</a:t>
            </a:r>
            <a:r>
              <a:rPr lang="en-US"/>
              <a:t> á </a:t>
            </a:r>
            <a:r>
              <a:rPr lang="en-US" err="1"/>
              <a:t>sóun</a:t>
            </a:r>
            <a:r>
              <a:rPr lang="en-US"/>
              <a:t> á </a:t>
            </a:r>
            <a:r>
              <a:rPr lang="en-US" err="1"/>
              <a:t>heimilum</a:t>
            </a:r>
            <a:r>
              <a:rPr lang="en-US"/>
              <a:t> </a:t>
            </a:r>
            <a:r>
              <a:rPr lang="en-US" err="1"/>
              <a:t>eftir</a:t>
            </a:r>
            <a:r>
              <a:rPr lang="en-US"/>
              <a:t> </a:t>
            </a:r>
            <a:r>
              <a:rPr lang="en-US" err="1"/>
              <a:t>því</a:t>
            </a:r>
            <a:r>
              <a:rPr lang="en-US"/>
              <a:t> </a:t>
            </a:r>
            <a:r>
              <a:rPr lang="en-US" err="1"/>
              <a:t>hvort</a:t>
            </a:r>
            <a:r>
              <a:rPr lang="en-US"/>
              <a:t> </a:t>
            </a:r>
            <a:r>
              <a:rPr lang="en-US" err="1"/>
              <a:t>þau</a:t>
            </a:r>
            <a:r>
              <a:rPr lang="en-US"/>
              <a:t> </a:t>
            </a:r>
            <a:r>
              <a:rPr lang="en-US" err="1"/>
              <a:t>eru</a:t>
            </a:r>
            <a:r>
              <a:rPr lang="en-US"/>
              <a:t> </a:t>
            </a:r>
            <a:r>
              <a:rPr lang="en-US" err="1"/>
              <a:t>staðsett</a:t>
            </a:r>
            <a:r>
              <a:rPr lang="en-US"/>
              <a:t> á </a:t>
            </a:r>
            <a:r>
              <a:rPr lang="en-US" err="1"/>
              <a:t>höfuðborgarsvæðinu</a:t>
            </a:r>
            <a:r>
              <a:rPr lang="en-US"/>
              <a:t> </a:t>
            </a:r>
            <a:r>
              <a:rPr lang="en-US" err="1"/>
              <a:t>eða</a:t>
            </a:r>
            <a:r>
              <a:rPr lang="en-US"/>
              <a:t> á </a:t>
            </a:r>
            <a:r>
              <a:rPr lang="en-US" err="1"/>
              <a:t>landsbyggðinni</a:t>
            </a:r>
            <a:r>
              <a:rPr lang="en-US"/>
              <a:t>.</a:t>
            </a:r>
          </a:p>
          <a:p>
            <a:pPr marL="171450" indent="-171450">
              <a:buChar char="•"/>
            </a:pPr>
            <a:r>
              <a:rPr lang="en-US" err="1"/>
              <a:t>Rannsóknin</a:t>
            </a:r>
            <a:r>
              <a:rPr lang="en-US"/>
              <a:t> </a:t>
            </a:r>
            <a:r>
              <a:rPr lang="en-US" err="1"/>
              <a:t>dregur</a:t>
            </a:r>
            <a:r>
              <a:rPr lang="en-US"/>
              <a:t> </a:t>
            </a:r>
            <a:r>
              <a:rPr lang="en-US" err="1"/>
              <a:t>upp</a:t>
            </a:r>
            <a:r>
              <a:rPr lang="en-US"/>
              <a:t> </a:t>
            </a:r>
            <a:r>
              <a:rPr lang="en-US" err="1"/>
              <a:t>svipaða</a:t>
            </a:r>
            <a:r>
              <a:rPr lang="en-US"/>
              <a:t> </a:t>
            </a:r>
            <a:r>
              <a:rPr lang="en-US" err="1"/>
              <a:t>mynd</a:t>
            </a:r>
            <a:r>
              <a:rPr lang="en-US"/>
              <a:t> </a:t>
            </a:r>
            <a:r>
              <a:rPr lang="en-US" err="1"/>
              <a:t>af</a:t>
            </a:r>
            <a:r>
              <a:rPr lang="en-US"/>
              <a:t> </a:t>
            </a:r>
            <a:r>
              <a:rPr lang="en-US" err="1"/>
              <a:t>matarsóun</a:t>
            </a:r>
            <a:r>
              <a:rPr lang="en-US"/>
              <a:t> </a:t>
            </a:r>
            <a:r>
              <a:rPr lang="en-US" err="1"/>
              <a:t>frá</a:t>
            </a:r>
            <a:r>
              <a:rPr lang="en-US"/>
              <a:t> </a:t>
            </a:r>
            <a:r>
              <a:rPr lang="en-US" err="1"/>
              <a:t>atvinnurekstri</a:t>
            </a:r>
            <a:r>
              <a:rPr lang="en-US"/>
              <a:t> </a:t>
            </a:r>
            <a:r>
              <a:rPr lang="en-US" err="1"/>
              <a:t>og</a:t>
            </a:r>
            <a:r>
              <a:rPr lang="en-US"/>
              <a:t> </a:t>
            </a:r>
            <a:r>
              <a:rPr lang="en-US" err="1"/>
              <a:t>komið</a:t>
            </a:r>
            <a:r>
              <a:rPr lang="en-US"/>
              <a:t> </a:t>
            </a:r>
            <a:r>
              <a:rPr lang="en-US" err="1"/>
              <a:t>hefur</a:t>
            </a:r>
            <a:r>
              <a:rPr lang="en-US"/>
              <a:t> </a:t>
            </a:r>
            <a:r>
              <a:rPr lang="en-US" err="1"/>
              <a:t>fram</a:t>
            </a:r>
            <a:r>
              <a:rPr lang="en-US"/>
              <a:t> í </a:t>
            </a:r>
            <a:r>
              <a:rPr lang="en-US" err="1"/>
              <a:t>öðrum</a:t>
            </a:r>
            <a:r>
              <a:rPr lang="en-US"/>
              <a:t> </a:t>
            </a:r>
            <a:r>
              <a:rPr lang="en-US" err="1"/>
              <a:t>Evrópulöndum</a:t>
            </a:r>
            <a:r>
              <a:rPr lang="en-US"/>
              <a:t>, </a:t>
            </a:r>
            <a:r>
              <a:rPr lang="en-US" err="1"/>
              <a:t>þar</a:t>
            </a:r>
            <a:r>
              <a:rPr lang="en-US"/>
              <a:t> </a:t>
            </a:r>
            <a:r>
              <a:rPr lang="en-US" err="1"/>
              <a:t>sem</a:t>
            </a:r>
            <a:r>
              <a:rPr lang="en-US"/>
              <a:t> </a:t>
            </a:r>
            <a:r>
              <a:rPr lang="en-US" err="1"/>
              <a:t>mesta</a:t>
            </a:r>
            <a:r>
              <a:rPr lang="en-US"/>
              <a:t> </a:t>
            </a:r>
            <a:r>
              <a:rPr lang="en-US" err="1"/>
              <a:t>sóunin</a:t>
            </a:r>
            <a:r>
              <a:rPr lang="en-US"/>
              <a:t> </a:t>
            </a:r>
            <a:r>
              <a:rPr lang="en-US" err="1"/>
              <a:t>er</a:t>
            </a:r>
            <a:r>
              <a:rPr lang="en-US"/>
              <a:t> </a:t>
            </a:r>
            <a:r>
              <a:rPr lang="en-US" err="1"/>
              <a:t>hjá</a:t>
            </a:r>
            <a:r>
              <a:rPr lang="en-US"/>
              <a:t> </a:t>
            </a:r>
            <a:r>
              <a:rPr lang="en-US" err="1"/>
              <a:t>veitingarekstri</a:t>
            </a:r>
            <a:r>
              <a:rPr lang="en-US"/>
              <a:t> </a:t>
            </a:r>
            <a:r>
              <a:rPr lang="en-US" err="1"/>
              <a:t>og</a:t>
            </a:r>
            <a:r>
              <a:rPr lang="en-US"/>
              <a:t> </a:t>
            </a:r>
            <a:r>
              <a:rPr lang="en-US" err="1"/>
              <a:t>matvælaframleiðslu</a:t>
            </a:r>
            <a:r>
              <a:rPr lang="en-US"/>
              <a:t>.</a:t>
            </a:r>
          </a:p>
          <a:p>
            <a:endParaRPr lang="en-US">
              <a:solidFill>
                <a:srgbClr val="FFFFFF"/>
              </a:solidFill>
            </a:endParaRPr>
          </a:p>
          <a:p>
            <a:r>
              <a:rPr lang="en-US" err="1"/>
              <a:t>Nánari</a:t>
            </a:r>
            <a:r>
              <a:rPr lang="en-US"/>
              <a:t> </a:t>
            </a:r>
            <a:r>
              <a:rPr lang="en-US" err="1"/>
              <a:t>upplýsingar</a:t>
            </a:r>
            <a:r>
              <a:rPr lang="en-US"/>
              <a:t> um </a:t>
            </a:r>
            <a:r>
              <a:rPr lang="en-US" err="1"/>
              <a:t>rannsóknina</a:t>
            </a:r>
            <a:r>
              <a:rPr lang="en-US"/>
              <a:t> </a:t>
            </a:r>
            <a:r>
              <a:rPr lang="en-US" err="1"/>
              <a:t>má</a:t>
            </a:r>
            <a:r>
              <a:rPr lang="en-US"/>
              <a:t> </a:t>
            </a:r>
            <a:r>
              <a:rPr lang="en-US" err="1"/>
              <a:t>finna</a:t>
            </a:r>
            <a:r>
              <a:rPr lang="en-US"/>
              <a:t> hér: https://ust.is/library/Skrar/Einstaklingar/Graenn-lifstill/Food%20Waste%20in%20Iceland%20-%20Methodological%20report%20with%20Abstract%20in%20IS%2028%2011%202016.pdf</a:t>
            </a:r>
          </a:p>
        </p:txBody>
      </p:sp>
      <p:sp>
        <p:nvSpPr>
          <p:cNvPr id="4" name="Slide Number Placeholder 3"/>
          <p:cNvSpPr>
            <a:spLocks noGrp="1"/>
          </p:cNvSpPr>
          <p:nvPr>
            <p:ph type="sldNum" sz="quarter" idx="10"/>
          </p:nvPr>
        </p:nvSpPr>
        <p:spPr/>
        <p:txBody>
          <a:bodyPr/>
          <a:lstStyle/>
          <a:p>
            <a:fld id="{95C68945-9022-4CD2-8CCF-BE0AFC2CC4B8}" type="slidenum">
              <a:rPr lang="en-US"/>
              <a:t>6</a:t>
            </a:fld>
            <a:endParaRPr lang="en-US"/>
          </a:p>
        </p:txBody>
      </p:sp>
    </p:spTree>
    <p:extLst>
      <p:ext uri="{BB962C8B-B14F-4D97-AF65-F5344CB8AC3E}">
        <p14:creationId xmlns:p14="http://schemas.microsoft.com/office/powerpoint/2010/main" val="201774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Matarsóun á sér stað í öllum stigum virðiskeðju framleiddra matvæla; við framleiðslu, vinnslu, flutning, sölu, og neyslu. Matarsóun hefur í för með sér ýmis neikvæð umhverfisáhrif, mikla sóun á fjármunum og samfélagsleg áhrif þar sem þeim mat sem er sóað væri mögulega hægt að nýta annars staðar í heiminum. Hér má sjá einfaldaða mynd af virðiskeðju framleiddra matvæla. Ítarlegri útgáfa af þessari virðiskeðju má finna í eftirfarandi hlekk þar </a:t>
            </a:r>
            <a:r>
              <a:rPr lang="en-US" err="1"/>
              <a:t>sem</a:t>
            </a:r>
            <a:r>
              <a:rPr lang="en-US"/>
              <a:t> </a:t>
            </a:r>
            <a:r>
              <a:rPr lang="en-US" err="1"/>
              <a:t>hægt</a:t>
            </a:r>
            <a:r>
              <a:rPr lang="en-US"/>
              <a:t> </a:t>
            </a:r>
            <a:r>
              <a:rPr lang="en-US" err="1"/>
              <a:t>er</a:t>
            </a:r>
            <a:r>
              <a:rPr lang="en-US"/>
              <a:t> </a:t>
            </a:r>
            <a:r>
              <a:rPr lang="en-US" err="1"/>
              <a:t>að</a:t>
            </a:r>
            <a:r>
              <a:rPr lang="en-US"/>
              <a:t> </a:t>
            </a:r>
            <a:r>
              <a:rPr lang="en-US" err="1"/>
              <a:t>lesa</a:t>
            </a:r>
            <a:r>
              <a:rPr lang="en-US"/>
              <a:t> um </a:t>
            </a:r>
            <a:r>
              <a:rPr lang="en-US" err="1"/>
              <a:t>helstu</a:t>
            </a:r>
            <a:r>
              <a:rPr lang="en-US"/>
              <a:t> </a:t>
            </a:r>
            <a:r>
              <a:rPr lang="en-US" err="1"/>
              <a:t>orsakir</a:t>
            </a:r>
            <a:r>
              <a:rPr lang="en-US"/>
              <a:t> </a:t>
            </a:r>
            <a:r>
              <a:rPr lang="en-US" err="1"/>
              <a:t>matarsóunar</a:t>
            </a:r>
            <a:r>
              <a:rPr lang="en-US"/>
              <a:t> á </a:t>
            </a:r>
            <a:r>
              <a:rPr lang="en-US" err="1"/>
              <a:t>hverju</a:t>
            </a:r>
            <a:r>
              <a:rPr lang="en-US"/>
              <a:t> </a:t>
            </a:r>
            <a:r>
              <a:rPr lang="en-US" err="1"/>
              <a:t>stigi</a:t>
            </a:r>
            <a:r>
              <a:rPr lang="en-US"/>
              <a:t> </a:t>
            </a:r>
            <a:r>
              <a:rPr lang="en-US" err="1"/>
              <a:t>keðjunnar</a:t>
            </a:r>
            <a:r>
              <a:rPr lang="en-US"/>
              <a:t> </a:t>
            </a:r>
            <a:r>
              <a:rPr lang="en-US" err="1"/>
              <a:t>ásamt</a:t>
            </a:r>
            <a:r>
              <a:rPr lang="en-US"/>
              <a:t> </a:t>
            </a:r>
            <a:r>
              <a:rPr lang="en-US" err="1"/>
              <a:t>myndrænni</a:t>
            </a:r>
            <a:r>
              <a:rPr lang="en-US"/>
              <a:t> </a:t>
            </a:r>
            <a:r>
              <a:rPr lang="en-US" err="1"/>
              <a:t>túlkun</a:t>
            </a:r>
            <a:r>
              <a:rPr lang="en-US"/>
              <a:t> á </a:t>
            </a:r>
            <a:r>
              <a:rPr lang="en-US" err="1"/>
              <a:t>helstu</a:t>
            </a:r>
            <a:r>
              <a:rPr lang="en-US"/>
              <a:t> </a:t>
            </a:r>
            <a:r>
              <a:rPr lang="en-US" err="1"/>
              <a:t>aðföngum</a:t>
            </a:r>
            <a:r>
              <a:rPr lang="en-US"/>
              <a:t> </a:t>
            </a:r>
            <a:r>
              <a:rPr lang="en-US" err="1"/>
              <a:t>sem</a:t>
            </a:r>
            <a:r>
              <a:rPr lang="en-US"/>
              <a:t> </a:t>
            </a:r>
            <a:r>
              <a:rPr lang="en-US" err="1"/>
              <a:t>þarf</a:t>
            </a:r>
            <a:r>
              <a:rPr lang="en-US"/>
              <a:t> </a:t>
            </a:r>
            <a:r>
              <a:rPr lang="en-US" err="1"/>
              <a:t>fyrir</a:t>
            </a:r>
            <a:r>
              <a:rPr lang="en-US"/>
              <a:t> </a:t>
            </a:r>
            <a:r>
              <a:rPr lang="en-US" err="1"/>
              <a:t>hvert</a:t>
            </a:r>
            <a:r>
              <a:rPr lang="en-US"/>
              <a:t> </a:t>
            </a:r>
            <a:r>
              <a:rPr lang="en-US" err="1"/>
              <a:t>stig</a:t>
            </a:r>
            <a:r>
              <a:rPr lang="en-US"/>
              <a:t> </a:t>
            </a:r>
            <a:r>
              <a:rPr lang="en-US" err="1"/>
              <a:t>og</a:t>
            </a:r>
            <a:r>
              <a:rPr lang="en-US"/>
              <a:t> umhverfisáhrifum: http://matarsoun.is/library/Skrar/matarsoun.is/virdiskedjan.pdf</a:t>
            </a:r>
          </a:p>
          <a:p>
            <a:endParaRPr lang="en-US"/>
          </a:p>
        </p:txBody>
      </p:sp>
      <p:sp>
        <p:nvSpPr>
          <p:cNvPr id="4" name="Slide Number Placeholder 3"/>
          <p:cNvSpPr>
            <a:spLocks noGrp="1"/>
          </p:cNvSpPr>
          <p:nvPr>
            <p:ph type="sldNum" sz="quarter" idx="10"/>
          </p:nvPr>
        </p:nvSpPr>
        <p:spPr/>
        <p:txBody>
          <a:bodyPr/>
          <a:lstStyle/>
          <a:p>
            <a:fld id="{95C68945-9022-4CD2-8CCF-BE0AFC2CC4B8}" type="slidenum">
              <a:rPr lang="en-US"/>
              <a:t>7</a:t>
            </a:fld>
            <a:endParaRPr lang="en-US"/>
          </a:p>
        </p:txBody>
      </p:sp>
    </p:spTree>
    <p:extLst>
      <p:ext uri="{BB962C8B-B14F-4D97-AF65-F5344CB8AC3E}">
        <p14:creationId xmlns:p14="http://schemas.microsoft.com/office/powerpoint/2010/main" val="374987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Þótt</a:t>
            </a:r>
            <a:r>
              <a:rPr lang="en-US"/>
              <a:t> </a:t>
            </a:r>
            <a:r>
              <a:rPr lang="en-US" err="1"/>
              <a:t>málið</a:t>
            </a:r>
            <a:r>
              <a:rPr lang="en-US"/>
              <a:t> </a:t>
            </a:r>
            <a:r>
              <a:rPr lang="en-US" err="1"/>
              <a:t>sé</a:t>
            </a:r>
            <a:r>
              <a:rPr lang="en-US"/>
              <a:t> </a:t>
            </a:r>
            <a:r>
              <a:rPr lang="en-US" err="1"/>
              <a:t>flókið</a:t>
            </a:r>
            <a:r>
              <a:rPr lang="en-US"/>
              <a:t> </a:t>
            </a:r>
            <a:r>
              <a:rPr lang="en-US" err="1"/>
              <a:t>og</a:t>
            </a:r>
            <a:r>
              <a:rPr lang="en-US"/>
              <a:t> </a:t>
            </a:r>
            <a:r>
              <a:rPr lang="en-US" err="1"/>
              <a:t>margir</a:t>
            </a:r>
            <a:r>
              <a:rPr lang="en-US"/>
              <a:t> </a:t>
            </a:r>
            <a:r>
              <a:rPr lang="en-US" err="1"/>
              <a:t>aðilar</a:t>
            </a:r>
            <a:r>
              <a:rPr lang="en-US"/>
              <a:t> </a:t>
            </a:r>
            <a:r>
              <a:rPr lang="en-US" err="1"/>
              <a:t>komi</a:t>
            </a:r>
            <a:r>
              <a:rPr lang="en-US"/>
              <a:t> </a:t>
            </a:r>
            <a:r>
              <a:rPr lang="en-US" err="1"/>
              <a:t>að</a:t>
            </a:r>
            <a:r>
              <a:rPr lang="en-US"/>
              <a:t> </a:t>
            </a:r>
            <a:r>
              <a:rPr lang="en-US" err="1"/>
              <a:t>því</a:t>
            </a:r>
            <a:r>
              <a:rPr lang="en-US"/>
              <a:t> </a:t>
            </a:r>
            <a:r>
              <a:rPr lang="en-US" err="1"/>
              <a:t>geta</a:t>
            </a:r>
            <a:r>
              <a:rPr lang="en-US"/>
              <a:t> </a:t>
            </a:r>
            <a:r>
              <a:rPr lang="en-US" err="1"/>
              <a:t>nokkrar</a:t>
            </a:r>
            <a:r>
              <a:rPr lang="en-US"/>
              <a:t> </a:t>
            </a:r>
            <a:r>
              <a:rPr lang="en-US" err="1"/>
              <a:t>einfaldar</a:t>
            </a:r>
            <a:r>
              <a:rPr lang="en-US"/>
              <a:t> </a:t>
            </a:r>
            <a:r>
              <a:rPr lang="en-US" err="1"/>
              <a:t>breytingar</a:t>
            </a:r>
            <a:r>
              <a:rPr lang="en-US"/>
              <a:t> á </a:t>
            </a:r>
            <a:r>
              <a:rPr lang="en-US" err="1"/>
              <a:t>venjum</a:t>
            </a:r>
            <a:r>
              <a:rPr lang="en-US"/>
              <a:t> </a:t>
            </a:r>
            <a:r>
              <a:rPr lang="en-US" err="1"/>
              <a:t>okkar</a:t>
            </a:r>
            <a:r>
              <a:rPr lang="en-US"/>
              <a:t> </a:t>
            </a:r>
            <a:r>
              <a:rPr lang="en-US" err="1"/>
              <a:t>og</a:t>
            </a:r>
            <a:r>
              <a:rPr lang="en-US"/>
              <a:t> </a:t>
            </a:r>
            <a:r>
              <a:rPr lang="en-US" err="1"/>
              <a:t>rekstri</a:t>
            </a:r>
            <a:r>
              <a:rPr lang="en-US"/>
              <a:t> </a:t>
            </a:r>
            <a:r>
              <a:rPr lang="en-US" err="1"/>
              <a:t>fyrirtækja</a:t>
            </a:r>
            <a:r>
              <a:rPr lang="en-US"/>
              <a:t> haft </a:t>
            </a:r>
            <a:r>
              <a:rPr lang="en-US" err="1"/>
              <a:t>veruleg</a:t>
            </a:r>
            <a:r>
              <a:rPr lang="en-US"/>
              <a:t> </a:t>
            </a:r>
            <a:r>
              <a:rPr lang="en-US" err="1"/>
              <a:t>áhrif</a:t>
            </a:r>
            <a:r>
              <a:rPr lang="en-US"/>
              <a:t>. Á </a:t>
            </a:r>
            <a:r>
              <a:rPr lang="en-US" err="1"/>
              <a:t>næstu</a:t>
            </a:r>
            <a:r>
              <a:rPr lang="en-US"/>
              <a:t> </a:t>
            </a:r>
            <a:r>
              <a:rPr lang="en-US" err="1"/>
              <a:t>glærum</a:t>
            </a:r>
            <a:r>
              <a:rPr lang="en-US"/>
              <a:t> </a:t>
            </a:r>
            <a:r>
              <a:rPr lang="en-US" err="1"/>
              <a:t>má</a:t>
            </a:r>
            <a:r>
              <a:rPr lang="en-US"/>
              <a:t> </a:t>
            </a:r>
            <a:r>
              <a:rPr lang="en-US" err="1"/>
              <a:t>finna</a:t>
            </a:r>
            <a:r>
              <a:rPr lang="en-US"/>
              <a:t> </a:t>
            </a:r>
            <a:r>
              <a:rPr lang="en-US" err="1"/>
              <a:t>upplýsingar</a:t>
            </a:r>
            <a:r>
              <a:rPr lang="en-US"/>
              <a:t> </a:t>
            </a:r>
            <a:r>
              <a:rPr lang="en-US" err="1"/>
              <a:t>og</a:t>
            </a:r>
            <a:r>
              <a:rPr lang="en-US"/>
              <a:t> </a:t>
            </a:r>
            <a:r>
              <a:rPr lang="en-US" err="1"/>
              <a:t>ýmis</a:t>
            </a:r>
            <a:r>
              <a:rPr lang="en-US"/>
              <a:t> </a:t>
            </a:r>
            <a:r>
              <a:rPr lang="en-US" err="1"/>
              <a:t>ráð</a:t>
            </a:r>
            <a:r>
              <a:rPr lang="en-US"/>
              <a:t> </a:t>
            </a:r>
            <a:r>
              <a:rPr lang="en-US" err="1"/>
              <a:t>gegn</a:t>
            </a:r>
            <a:r>
              <a:rPr lang="en-US"/>
              <a:t> </a:t>
            </a:r>
            <a:r>
              <a:rPr lang="en-US" err="1"/>
              <a:t>matarsóun</a:t>
            </a:r>
            <a:r>
              <a:rPr lang="en-US"/>
              <a:t>. </a:t>
            </a:r>
          </a:p>
        </p:txBody>
      </p:sp>
      <p:sp>
        <p:nvSpPr>
          <p:cNvPr id="4" name="Slide Number Placeholder 3"/>
          <p:cNvSpPr>
            <a:spLocks noGrp="1"/>
          </p:cNvSpPr>
          <p:nvPr>
            <p:ph type="sldNum" sz="quarter" idx="10"/>
          </p:nvPr>
        </p:nvSpPr>
        <p:spPr/>
        <p:txBody>
          <a:bodyPr/>
          <a:lstStyle/>
          <a:p>
            <a:fld id="{95C68945-9022-4CD2-8CCF-BE0AFC2CC4B8}" type="slidenum">
              <a:rPr lang="en-US"/>
              <a:t>8</a:t>
            </a:fld>
            <a:endParaRPr lang="en-US"/>
          </a:p>
        </p:txBody>
      </p:sp>
    </p:spTree>
    <p:extLst>
      <p:ext uri="{BB962C8B-B14F-4D97-AF65-F5344CB8AC3E}">
        <p14:creationId xmlns:p14="http://schemas.microsoft.com/office/powerpoint/2010/main" val="186037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Dagsetningar um geymsluþol matvæla segja ekki alltaf hve lengi þau eru neysluhæf. Hvort sem það stendur </a:t>
            </a:r>
            <a:r>
              <a:rPr lang="en-US" i="1"/>
              <a:t>Best fyrir, Síðasti notkunardagur, Síðasti neysludagur, Framleiðsludagur, Pökkunardagur</a:t>
            </a:r>
            <a:r>
              <a:rPr lang="en-US"/>
              <a:t> eða jafnvel eitthvað annað. Mikilvægt er að skilja þessar dagsetningar til að koma í veg fyrir óþarfa matarsóun.</a:t>
            </a:r>
          </a:p>
          <a:p>
            <a:endParaRPr lang="en-US"/>
          </a:p>
          <a:p>
            <a:r>
              <a:rPr lang="en-US" b="1"/>
              <a:t>Best </a:t>
            </a:r>
            <a:r>
              <a:rPr lang="en-US" b="1" err="1"/>
              <a:t>fyrir</a:t>
            </a:r>
            <a:r>
              <a:rPr lang="en-US"/>
              <a:t> </a:t>
            </a:r>
            <a:r>
              <a:rPr lang="en-US" err="1"/>
              <a:t>segir</a:t>
            </a:r>
            <a:r>
              <a:rPr lang="en-US"/>
              <a:t> </a:t>
            </a:r>
            <a:r>
              <a:rPr lang="en-US" err="1"/>
              <a:t>til</a:t>
            </a:r>
            <a:r>
              <a:rPr lang="en-US"/>
              <a:t> um </a:t>
            </a:r>
            <a:r>
              <a:rPr lang="en-US" err="1"/>
              <a:t>gæði</a:t>
            </a:r>
            <a:r>
              <a:rPr lang="en-US"/>
              <a:t> </a:t>
            </a:r>
            <a:r>
              <a:rPr lang="en-US" err="1"/>
              <a:t>matvæla</a:t>
            </a:r>
            <a:r>
              <a:rPr lang="en-US"/>
              <a:t> </a:t>
            </a:r>
            <a:r>
              <a:rPr lang="en-US" err="1"/>
              <a:t>eða</a:t>
            </a:r>
            <a:r>
              <a:rPr lang="en-US"/>
              <a:t> </a:t>
            </a:r>
            <a:r>
              <a:rPr lang="en-US" err="1"/>
              <a:t>lágmarksgeymsluþol</a:t>
            </a:r>
            <a:r>
              <a:rPr lang="en-US"/>
              <a:t> </a:t>
            </a:r>
            <a:r>
              <a:rPr lang="en-US" err="1"/>
              <a:t>matvæla</a:t>
            </a:r>
            <a:r>
              <a:rPr lang="en-US"/>
              <a:t>. </a:t>
            </a:r>
            <a:r>
              <a:rPr lang="en-US" err="1"/>
              <a:t>Þessar</a:t>
            </a:r>
            <a:r>
              <a:rPr lang="en-US"/>
              <a:t> </a:t>
            </a:r>
            <a:r>
              <a:rPr lang="en-US" err="1"/>
              <a:t>merkingar</a:t>
            </a:r>
            <a:r>
              <a:rPr lang="en-US"/>
              <a:t> </a:t>
            </a:r>
            <a:r>
              <a:rPr lang="en-US" err="1"/>
              <a:t>gefa</a:t>
            </a:r>
            <a:r>
              <a:rPr lang="en-US"/>
              <a:t> </a:t>
            </a:r>
            <a:r>
              <a:rPr lang="en-US" err="1"/>
              <a:t>til</a:t>
            </a:r>
            <a:r>
              <a:rPr lang="en-US"/>
              <a:t> </a:t>
            </a:r>
            <a:r>
              <a:rPr lang="en-US" err="1"/>
              <a:t>kynna</a:t>
            </a:r>
            <a:r>
              <a:rPr lang="en-US"/>
              <a:t> </a:t>
            </a:r>
            <a:r>
              <a:rPr lang="en-US" err="1"/>
              <a:t>gæði</a:t>
            </a:r>
            <a:r>
              <a:rPr lang="en-US"/>
              <a:t> </a:t>
            </a:r>
            <a:r>
              <a:rPr lang="en-US" err="1"/>
              <a:t>frekar</a:t>
            </a:r>
            <a:r>
              <a:rPr lang="en-US"/>
              <a:t> </a:t>
            </a:r>
            <a:r>
              <a:rPr lang="en-US" err="1"/>
              <a:t>en</a:t>
            </a:r>
            <a:r>
              <a:rPr lang="en-US"/>
              <a:t> </a:t>
            </a:r>
            <a:r>
              <a:rPr lang="en-US" err="1"/>
              <a:t>öryggi</a:t>
            </a:r>
            <a:r>
              <a:rPr lang="en-US"/>
              <a:t> </a:t>
            </a:r>
            <a:r>
              <a:rPr lang="en-US" err="1"/>
              <a:t>matvæla</a:t>
            </a:r>
            <a:r>
              <a:rPr lang="en-US"/>
              <a:t> </a:t>
            </a:r>
            <a:r>
              <a:rPr lang="en-US" err="1"/>
              <a:t>þar</a:t>
            </a:r>
            <a:r>
              <a:rPr lang="en-US"/>
              <a:t> </a:t>
            </a:r>
            <a:r>
              <a:rPr lang="en-US" err="1"/>
              <a:t>sem</a:t>
            </a:r>
            <a:r>
              <a:rPr lang="en-US"/>
              <a:t> </a:t>
            </a:r>
            <a:r>
              <a:rPr lang="en-US" err="1"/>
              <a:t>þær</a:t>
            </a:r>
            <a:r>
              <a:rPr lang="en-US"/>
              <a:t> </a:t>
            </a:r>
            <a:r>
              <a:rPr lang="en-US" err="1"/>
              <a:t>sýna</a:t>
            </a:r>
            <a:r>
              <a:rPr lang="en-US"/>
              <a:t> </a:t>
            </a:r>
            <a:r>
              <a:rPr lang="en-US" err="1"/>
              <a:t>hvenær</a:t>
            </a:r>
            <a:r>
              <a:rPr lang="en-US"/>
              <a:t> </a:t>
            </a:r>
            <a:r>
              <a:rPr lang="en-US" err="1"/>
              <a:t>matvælin</a:t>
            </a:r>
            <a:r>
              <a:rPr lang="en-US"/>
              <a:t> </a:t>
            </a:r>
            <a:r>
              <a:rPr lang="en-US" err="1"/>
              <a:t>standast</a:t>
            </a:r>
            <a:r>
              <a:rPr lang="en-US"/>
              <a:t> </a:t>
            </a:r>
            <a:r>
              <a:rPr lang="en-US" err="1"/>
              <a:t>gæðakröfur</a:t>
            </a:r>
            <a:r>
              <a:rPr lang="en-US"/>
              <a:t> </a:t>
            </a:r>
            <a:r>
              <a:rPr lang="en-US" err="1"/>
              <a:t>framleiðanda</a:t>
            </a:r>
            <a:r>
              <a:rPr lang="en-US"/>
              <a:t>. </a:t>
            </a:r>
            <a:r>
              <a:rPr lang="en-US" err="1"/>
              <a:t>Matvörur</a:t>
            </a:r>
            <a:r>
              <a:rPr lang="en-US"/>
              <a:t> </a:t>
            </a:r>
            <a:r>
              <a:rPr lang="en-US" err="1"/>
              <a:t>sem</a:t>
            </a:r>
            <a:r>
              <a:rPr lang="en-US"/>
              <a:t> </a:t>
            </a:r>
            <a:r>
              <a:rPr lang="en-US" err="1"/>
              <a:t>eru</a:t>
            </a:r>
            <a:r>
              <a:rPr lang="en-US"/>
              <a:t> </a:t>
            </a:r>
            <a:r>
              <a:rPr lang="en-US" err="1"/>
              <a:t>merktar</a:t>
            </a:r>
            <a:r>
              <a:rPr lang="en-US"/>
              <a:t> </a:t>
            </a:r>
            <a:r>
              <a:rPr lang="en-US" err="1"/>
              <a:t>með</a:t>
            </a:r>
            <a:r>
              <a:rPr lang="en-US"/>
              <a:t> </a:t>
            </a:r>
            <a:r>
              <a:rPr lang="en-US" err="1"/>
              <a:t>lágmarksgeymsluþoli</a:t>
            </a:r>
            <a:r>
              <a:rPr lang="en-US"/>
              <a:t> </a:t>
            </a:r>
            <a:r>
              <a:rPr lang="en-US" err="1"/>
              <a:t>eru</a:t>
            </a:r>
            <a:r>
              <a:rPr lang="en-US"/>
              <a:t> </a:t>
            </a:r>
            <a:r>
              <a:rPr lang="en-US" err="1"/>
              <a:t>yfirleitt</a:t>
            </a:r>
            <a:r>
              <a:rPr lang="en-US"/>
              <a:t> </a:t>
            </a:r>
            <a:r>
              <a:rPr lang="en-US" err="1"/>
              <a:t>hæfar</a:t>
            </a:r>
            <a:r>
              <a:rPr lang="en-US"/>
              <a:t> </a:t>
            </a:r>
            <a:r>
              <a:rPr lang="en-US" err="1"/>
              <a:t>til</a:t>
            </a:r>
            <a:r>
              <a:rPr lang="en-US"/>
              <a:t> </a:t>
            </a:r>
            <a:r>
              <a:rPr lang="en-US" err="1"/>
              <a:t>neyslu</a:t>
            </a:r>
            <a:r>
              <a:rPr lang="en-US"/>
              <a:t> </a:t>
            </a:r>
            <a:r>
              <a:rPr lang="en-US" err="1"/>
              <a:t>eftir</a:t>
            </a:r>
            <a:r>
              <a:rPr lang="en-US"/>
              <a:t> </a:t>
            </a:r>
            <a:r>
              <a:rPr lang="en-US" err="1"/>
              <a:t>uppgefna</a:t>
            </a:r>
            <a:r>
              <a:rPr lang="en-US"/>
              <a:t> </a:t>
            </a:r>
            <a:r>
              <a:rPr lang="en-US" err="1"/>
              <a:t>dagsetningu</a:t>
            </a:r>
            <a:r>
              <a:rPr lang="en-US"/>
              <a:t>, </a:t>
            </a:r>
            <a:r>
              <a:rPr lang="en-US" err="1"/>
              <a:t>svo</a:t>
            </a:r>
            <a:r>
              <a:rPr lang="en-US"/>
              <a:t> </a:t>
            </a:r>
            <a:r>
              <a:rPr lang="en-US" err="1"/>
              <a:t>framarlega</a:t>
            </a:r>
            <a:r>
              <a:rPr lang="en-US"/>
              <a:t> </a:t>
            </a:r>
            <a:r>
              <a:rPr lang="en-US" err="1"/>
              <a:t>sem</a:t>
            </a:r>
            <a:r>
              <a:rPr lang="en-US"/>
              <a:t> </a:t>
            </a:r>
            <a:r>
              <a:rPr lang="en-US" err="1"/>
              <a:t>varan</a:t>
            </a:r>
            <a:r>
              <a:rPr lang="en-US"/>
              <a:t> </a:t>
            </a:r>
            <a:r>
              <a:rPr lang="en-US" err="1"/>
              <a:t>lyktar</a:t>
            </a:r>
            <a:r>
              <a:rPr lang="en-US"/>
              <a:t> </a:t>
            </a:r>
            <a:r>
              <a:rPr lang="en-US" err="1"/>
              <a:t>og</a:t>
            </a:r>
            <a:r>
              <a:rPr lang="en-US"/>
              <a:t> </a:t>
            </a:r>
            <a:r>
              <a:rPr lang="en-US" err="1"/>
              <a:t>smakkast</a:t>
            </a:r>
            <a:r>
              <a:rPr lang="en-US"/>
              <a:t> </a:t>
            </a:r>
            <a:r>
              <a:rPr lang="en-US" err="1"/>
              <a:t>eðlilega</a:t>
            </a:r>
            <a:r>
              <a:rPr lang="en-US"/>
              <a:t> </a:t>
            </a:r>
            <a:r>
              <a:rPr lang="en-US" err="1"/>
              <a:t>og</a:t>
            </a:r>
            <a:r>
              <a:rPr lang="en-US"/>
              <a:t> </a:t>
            </a:r>
            <a:r>
              <a:rPr lang="en-US" err="1"/>
              <a:t>umbúðir</a:t>
            </a:r>
            <a:r>
              <a:rPr lang="en-US"/>
              <a:t> </a:t>
            </a:r>
            <a:r>
              <a:rPr lang="en-US" err="1"/>
              <a:t>eru</a:t>
            </a:r>
            <a:r>
              <a:rPr lang="en-US"/>
              <a:t> </a:t>
            </a:r>
            <a:r>
              <a:rPr lang="en-US" err="1"/>
              <a:t>órofnar</a:t>
            </a:r>
            <a:r>
              <a:rPr lang="en-US"/>
              <a:t>. </a:t>
            </a:r>
            <a:r>
              <a:rPr lang="en-US" err="1"/>
              <a:t>Því</a:t>
            </a:r>
            <a:r>
              <a:rPr lang="en-US"/>
              <a:t> </a:t>
            </a:r>
            <a:r>
              <a:rPr lang="en-US" err="1"/>
              <a:t>er</a:t>
            </a:r>
            <a:r>
              <a:rPr lang="en-US"/>
              <a:t> um </a:t>
            </a:r>
            <a:r>
              <a:rPr lang="en-US" err="1"/>
              <a:t>að</a:t>
            </a:r>
            <a:r>
              <a:rPr lang="en-US"/>
              <a:t> </a:t>
            </a:r>
            <a:r>
              <a:rPr lang="en-US" err="1"/>
              <a:t>gera</a:t>
            </a:r>
            <a:r>
              <a:rPr lang="en-US"/>
              <a:t> </a:t>
            </a:r>
            <a:r>
              <a:rPr lang="en-US" err="1"/>
              <a:t>að</a:t>
            </a:r>
            <a:r>
              <a:rPr lang="en-US"/>
              <a:t> NOTA NEFIÐ </a:t>
            </a:r>
            <a:r>
              <a:rPr lang="en-US" err="1"/>
              <a:t>og</a:t>
            </a:r>
            <a:r>
              <a:rPr lang="en-US"/>
              <a:t> </a:t>
            </a:r>
            <a:r>
              <a:rPr lang="en-US" err="1"/>
              <a:t>smakka</a:t>
            </a:r>
            <a:r>
              <a:rPr lang="en-US"/>
              <a:t> á </a:t>
            </a:r>
            <a:r>
              <a:rPr lang="en-US" err="1"/>
              <a:t>matnum</a:t>
            </a:r>
            <a:r>
              <a:rPr lang="en-US"/>
              <a:t> </a:t>
            </a:r>
            <a:r>
              <a:rPr lang="en-US" err="1"/>
              <a:t>áður</a:t>
            </a:r>
            <a:r>
              <a:rPr lang="en-US"/>
              <a:t> </a:t>
            </a:r>
            <a:r>
              <a:rPr lang="en-US" err="1"/>
              <a:t>en</a:t>
            </a:r>
            <a:r>
              <a:rPr lang="en-US"/>
              <a:t> </a:t>
            </a:r>
            <a:r>
              <a:rPr lang="en-US" err="1"/>
              <a:t>honum</a:t>
            </a:r>
            <a:r>
              <a:rPr lang="en-US"/>
              <a:t> </a:t>
            </a:r>
            <a:r>
              <a:rPr lang="en-US" err="1"/>
              <a:t>er</a:t>
            </a:r>
            <a:r>
              <a:rPr lang="en-US"/>
              <a:t> </a:t>
            </a:r>
            <a:r>
              <a:rPr lang="en-US" err="1"/>
              <a:t>hent</a:t>
            </a:r>
            <a:r>
              <a:rPr lang="en-US"/>
              <a:t>. </a:t>
            </a:r>
            <a:r>
              <a:rPr lang="en-US" err="1"/>
              <a:t>Dæmi</a:t>
            </a:r>
            <a:r>
              <a:rPr lang="en-US">
                <a:cs typeface="Calibri"/>
              </a:rPr>
              <a:t>: </a:t>
            </a:r>
            <a:r>
              <a:rPr lang="en-US" err="1">
                <a:cs typeface="Calibri"/>
              </a:rPr>
              <a:t>þurrvara</a:t>
            </a:r>
            <a:r>
              <a:rPr lang="en-US">
                <a:cs typeface="Calibri"/>
              </a:rPr>
              <a:t> (pasta, </a:t>
            </a:r>
            <a:r>
              <a:rPr lang="en-US" err="1">
                <a:cs typeface="Calibri"/>
              </a:rPr>
              <a:t>grjón</a:t>
            </a:r>
            <a:r>
              <a:rPr lang="en-US">
                <a:cs typeface="Calibri"/>
              </a:rPr>
              <a:t>, </a:t>
            </a:r>
            <a:r>
              <a:rPr lang="en-US" err="1">
                <a:cs typeface="Calibri"/>
              </a:rPr>
              <a:t>morgunkorn</a:t>
            </a:r>
            <a:r>
              <a:rPr lang="en-US">
                <a:cs typeface="Calibri"/>
              </a:rPr>
              <a:t>) </a:t>
            </a:r>
            <a:r>
              <a:rPr lang="en-US" err="1">
                <a:cs typeface="Calibri"/>
              </a:rPr>
              <a:t>og</a:t>
            </a:r>
            <a:r>
              <a:rPr lang="en-US">
                <a:cs typeface="Calibri"/>
              </a:rPr>
              <a:t> </a:t>
            </a:r>
            <a:r>
              <a:rPr lang="en-US" err="1">
                <a:cs typeface="Calibri"/>
              </a:rPr>
              <a:t>flestar</a:t>
            </a:r>
            <a:r>
              <a:rPr lang="en-US">
                <a:cs typeface="Calibri"/>
              </a:rPr>
              <a:t> </a:t>
            </a:r>
            <a:r>
              <a:rPr lang="en-US" err="1">
                <a:cs typeface="Calibri"/>
              </a:rPr>
              <a:t>mjólkurvörur</a:t>
            </a:r>
            <a:r>
              <a:rPr lang="en-US">
                <a:cs typeface="Calibri"/>
              </a:rPr>
              <a:t> (</a:t>
            </a:r>
            <a:r>
              <a:rPr lang="en-US" err="1">
                <a:cs typeface="Calibri"/>
              </a:rPr>
              <a:t>mjólk</a:t>
            </a:r>
            <a:r>
              <a:rPr lang="en-US">
                <a:cs typeface="Calibri"/>
              </a:rPr>
              <a:t>, </a:t>
            </a:r>
            <a:r>
              <a:rPr lang="en-US" err="1">
                <a:cs typeface="Calibri"/>
              </a:rPr>
              <a:t>jógúrt</a:t>
            </a:r>
            <a:r>
              <a:rPr lang="en-US">
                <a:cs typeface="Calibri"/>
              </a:rPr>
              <a:t>, </a:t>
            </a:r>
            <a:r>
              <a:rPr lang="en-US" err="1">
                <a:cs typeface="Calibri"/>
              </a:rPr>
              <a:t>harður</a:t>
            </a:r>
            <a:r>
              <a:rPr lang="en-US">
                <a:cs typeface="Calibri"/>
              </a:rPr>
              <a:t> </a:t>
            </a:r>
            <a:r>
              <a:rPr lang="en-US" err="1">
                <a:cs typeface="Calibri"/>
              </a:rPr>
              <a:t>ostur</a:t>
            </a:r>
            <a:r>
              <a:rPr lang="en-US">
                <a:cs typeface="Calibri"/>
              </a:rPr>
              <a:t>)</a:t>
            </a:r>
            <a:endParaRPr lang="en-US"/>
          </a:p>
          <a:p>
            <a:endParaRPr lang="en-US">
              <a:cs typeface="Calibri"/>
            </a:endParaRPr>
          </a:p>
          <a:p>
            <a:r>
              <a:rPr lang="en-US" b="1" err="1"/>
              <a:t>Síðasti</a:t>
            </a:r>
            <a:r>
              <a:rPr lang="en-US" b="1"/>
              <a:t> </a:t>
            </a:r>
            <a:r>
              <a:rPr lang="en-US" b="1" err="1"/>
              <a:t>notkunardagur</a:t>
            </a:r>
            <a:r>
              <a:rPr lang="en-US"/>
              <a:t> </a:t>
            </a:r>
            <a:r>
              <a:rPr lang="en-US" err="1"/>
              <a:t>segir</a:t>
            </a:r>
            <a:r>
              <a:rPr lang="en-US"/>
              <a:t> </a:t>
            </a:r>
            <a:r>
              <a:rPr lang="en-US" err="1"/>
              <a:t>til</a:t>
            </a:r>
            <a:r>
              <a:rPr lang="en-US"/>
              <a:t> um </a:t>
            </a:r>
            <a:r>
              <a:rPr lang="en-US" err="1"/>
              <a:t>öryggi</a:t>
            </a:r>
            <a:r>
              <a:rPr lang="en-US"/>
              <a:t> </a:t>
            </a:r>
            <a:r>
              <a:rPr lang="en-US" err="1"/>
              <a:t>matvæla</a:t>
            </a:r>
            <a:r>
              <a:rPr lang="en-US"/>
              <a:t> </a:t>
            </a:r>
            <a:r>
              <a:rPr lang="en-US" err="1"/>
              <a:t>og</a:t>
            </a:r>
            <a:r>
              <a:rPr lang="en-US"/>
              <a:t> </a:t>
            </a:r>
            <a:r>
              <a:rPr lang="en-US" err="1"/>
              <a:t>ber</a:t>
            </a:r>
            <a:r>
              <a:rPr lang="en-US"/>
              <a:t> </a:t>
            </a:r>
            <a:r>
              <a:rPr lang="en-US" err="1"/>
              <a:t>að</a:t>
            </a:r>
            <a:r>
              <a:rPr lang="en-US"/>
              <a:t> </a:t>
            </a:r>
            <a:r>
              <a:rPr lang="en-US" err="1"/>
              <a:t>virða</a:t>
            </a:r>
            <a:r>
              <a:rPr lang="en-US"/>
              <a:t>. </a:t>
            </a:r>
            <a:r>
              <a:rPr lang="en-US" err="1"/>
              <a:t>Síðasti</a:t>
            </a:r>
            <a:r>
              <a:rPr lang="en-US"/>
              <a:t> </a:t>
            </a:r>
            <a:r>
              <a:rPr lang="en-US" err="1"/>
              <a:t>notkunardagur</a:t>
            </a:r>
            <a:r>
              <a:rPr lang="en-US"/>
              <a:t> </a:t>
            </a:r>
            <a:r>
              <a:rPr lang="en-US" err="1"/>
              <a:t>er</a:t>
            </a:r>
            <a:r>
              <a:rPr lang="en-US"/>
              <a:t> </a:t>
            </a:r>
            <a:r>
              <a:rPr lang="en-US" err="1"/>
              <a:t>tilgreindur</a:t>
            </a:r>
            <a:r>
              <a:rPr lang="en-US"/>
              <a:t> á </a:t>
            </a:r>
            <a:r>
              <a:rPr lang="en-US" err="1"/>
              <a:t>matvælum</a:t>
            </a:r>
            <a:r>
              <a:rPr lang="en-US"/>
              <a:t> </a:t>
            </a:r>
            <a:r>
              <a:rPr lang="en-US" err="1"/>
              <a:t>sem</a:t>
            </a:r>
            <a:r>
              <a:rPr lang="en-US"/>
              <a:t> </a:t>
            </a:r>
            <a:r>
              <a:rPr lang="en-US" err="1"/>
              <a:t>eru</a:t>
            </a:r>
            <a:r>
              <a:rPr lang="en-US"/>
              <a:t> </a:t>
            </a:r>
            <a:r>
              <a:rPr lang="en-US" err="1"/>
              <a:t>viðkvæm</a:t>
            </a:r>
            <a:r>
              <a:rPr lang="en-US"/>
              <a:t> </a:t>
            </a:r>
            <a:r>
              <a:rPr lang="en-US" err="1"/>
              <a:t>fyrir</a:t>
            </a:r>
            <a:r>
              <a:rPr lang="en-US"/>
              <a:t> </a:t>
            </a:r>
            <a:r>
              <a:rPr lang="en-US" err="1"/>
              <a:t>örveruvexti</a:t>
            </a:r>
            <a:r>
              <a:rPr lang="en-US"/>
              <a:t> </a:t>
            </a:r>
            <a:r>
              <a:rPr lang="en-US" err="1"/>
              <a:t>og</a:t>
            </a:r>
            <a:r>
              <a:rPr lang="en-US"/>
              <a:t> </a:t>
            </a:r>
            <a:r>
              <a:rPr lang="en-US" err="1"/>
              <a:t>varan</a:t>
            </a:r>
            <a:r>
              <a:rPr lang="en-US"/>
              <a:t> </a:t>
            </a:r>
            <a:r>
              <a:rPr lang="en-US" err="1"/>
              <a:t>getur</a:t>
            </a:r>
            <a:r>
              <a:rPr lang="en-US"/>
              <a:t> </a:t>
            </a:r>
            <a:r>
              <a:rPr lang="en-US" err="1"/>
              <a:t>því</a:t>
            </a:r>
            <a:r>
              <a:rPr lang="en-US"/>
              <a:t> </a:t>
            </a:r>
            <a:r>
              <a:rPr lang="en-US" err="1"/>
              <a:t>orðið</a:t>
            </a:r>
            <a:r>
              <a:rPr lang="en-US"/>
              <a:t> </a:t>
            </a:r>
            <a:r>
              <a:rPr lang="en-US" err="1"/>
              <a:t>skaðleg</a:t>
            </a:r>
            <a:r>
              <a:rPr lang="en-US"/>
              <a:t> </a:t>
            </a:r>
            <a:r>
              <a:rPr lang="en-US" err="1"/>
              <a:t>heilsu</a:t>
            </a:r>
            <a:r>
              <a:rPr lang="en-US"/>
              <a:t> </a:t>
            </a:r>
            <a:r>
              <a:rPr lang="en-US" err="1"/>
              <a:t>ef</a:t>
            </a:r>
            <a:r>
              <a:rPr lang="en-US"/>
              <a:t> </a:t>
            </a:r>
            <a:r>
              <a:rPr lang="en-US" err="1"/>
              <a:t>hennar</a:t>
            </a:r>
            <a:r>
              <a:rPr lang="en-US"/>
              <a:t> </a:t>
            </a:r>
            <a:r>
              <a:rPr lang="en-US" err="1"/>
              <a:t>er</a:t>
            </a:r>
            <a:r>
              <a:rPr lang="en-US"/>
              <a:t> </a:t>
            </a:r>
            <a:r>
              <a:rPr lang="en-US" err="1"/>
              <a:t>neytt</a:t>
            </a:r>
            <a:r>
              <a:rPr lang="en-US"/>
              <a:t> </a:t>
            </a:r>
            <a:r>
              <a:rPr lang="en-US" err="1"/>
              <a:t>eftir</a:t>
            </a:r>
            <a:r>
              <a:rPr lang="en-US"/>
              <a:t> </a:t>
            </a:r>
            <a:r>
              <a:rPr lang="en-US" err="1"/>
              <a:t>dagsetninguna</a:t>
            </a:r>
            <a:r>
              <a:rPr lang="en-US"/>
              <a:t>. </a:t>
            </a:r>
            <a:r>
              <a:rPr lang="en-US" err="1"/>
              <a:t>Því</a:t>
            </a:r>
            <a:r>
              <a:rPr lang="en-US"/>
              <a:t> </a:t>
            </a:r>
            <a:r>
              <a:rPr lang="en-US" err="1"/>
              <a:t>ber</a:t>
            </a:r>
            <a:r>
              <a:rPr lang="en-US"/>
              <a:t> </a:t>
            </a:r>
            <a:r>
              <a:rPr lang="en-US" err="1"/>
              <a:t>að</a:t>
            </a:r>
            <a:r>
              <a:rPr lang="en-US"/>
              <a:t> </a:t>
            </a:r>
            <a:r>
              <a:rPr lang="en-US" err="1"/>
              <a:t>virða</a:t>
            </a:r>
            <a:r>
              <a:rPr lang="en-US"/>
              <a:t> </a:t>
            </a:r>
            <a:r>
              <a:rPr lang="en-US" err="1"/>
              <a:t>þessa</a:t>
            </a:r>
            <a:r>
              <a:rPr lang="en-US"/>
              <a:t> </a:t>
            </a:r>
            <a:r>
              <a:rPr lang="en-US" err="1"/>
              <a:t>dagsetningu</a:t>
            </a:r>
            <a:r>
              <a:rPr lang="en-US"/>
              <a:t> </a:t>
            </a:r>
            <a:r>
              <a:rPr lang="en-US" err="1"/>
              <a:t>og</a:t>
            </a:r>
            <a:r>
              <a:rPr lang="en-US"/>
              <a:t> </a:t>
            </a:r>
            <a:r>
              <a:rPr lang="en-US" err="1"/>
              <a:t>ekki</a:t>
            </a:r>
            <a:r>
              <a:rPr lang="en-US"/>
              <a:t> </a:t>
            </a:r>
            <a:r>
              <a:rPr lang="en-US" err="1"/>
              <a:t>einungis</a:t>
            </a:r>
            <a:r>
              <a:rPr lang="en-US"/>
              <a:t> </a:t>
            </a:r>
            <a:r>
              <a:rPr lang="en-US" err="1"/>
              <a:t>treysta</a:t>
            </a:r>
            <a:r>
              <a:rPr lang="en-US"/>
              <a:t> á </a:t>
            </a:r>
            <a:r>
              <a:rPr lang="en-US" err="1"/>
              <a:t>skynfærin</a:t>
            </a:r>
            <a:r>
              <a:rPr lang="en-US"/>
              <a:t> </a:t>
            </a:r>
            <a:r>
              <a:rPr lang="en-US" err="1"/>
              <a:t>þegar</a:t>
            </a:r>
            <a:r>
              <a:rPr lang="en-US"/>
              <a:t> </a:t>
            </a:r>
            <a:r>
              <a:rPr lang="en-US" err="1"/>
              <a:t>kemur</a:t>
            </a:r>
            <a:r>
              <a:rPr lang="en-US"/>
              <a:t> </a:t>
            </a:r>
            <a:r>
              <a:rPr lang="en-US" err="1"/>
              <a:t>að</a:t>
            </a:r>
            <a:r>
              <a:rPr lang="en-US"/>
              <a:t> </a:t>
            </a:r>
            <a:r>
              <a:rPr lang="en-US" err="1"/>
              <a:t>neyslu</a:t>
            </a:r>
            <a:r>
              <a:rPr lang="en-US"/>
              <a:t> </a:t>
            </a:r>
            <a:r>
              <a:rPr lang="en-US" err="1"/>
              <a:t>slíkra</a:t>
            </a:r>
            <a:r>
              <a:rPr lang="en-US"/>
              <a:t> </a:t>
            </a:r>
            <a:r>
              <a:rPr lang="en-US" err="1"/>
              <a:t>matvæla</a:t>
            </a:r>
            <a:r>
              <a:rPr lang="en-US"/>
              <a:t>. </a:t>
            </a:r>
            <a:r>
              <a:rPr lang="en-US" err="1"/>
              <a:t>Mikilvægt</a:t>
            </a:r>
            <a:r>
              <a:rPr lang="en-US"/>
              <a:t> </a:t>
            </a:r>
            <a:r>
              <a:rPr lang="en-US" err="1"/>
              <a:t>er</a:t>
            </a:r>
            <a:r>
              <a:rPr lang="en-US"/>
              <a:t> </a:t>
            </a:r>
            <a:r>
              <a:rPr lang="en-US" err="1"/>
              <a:t>að</a:t>
            </a:r>
            <a:r>
              <a:rPr lang="en-US"/>
              <a:t> </a:t>
            </a:r>
            <a:r>
              <a:rPr lang="en-US" err="1"/>
              <a:t>fylgja</a:t>
            </a:r>
            <a:r>
              <a:rPr lang="en-US"/>
              <a:t> </a:t>
            </a:r>
            <a:r>
              <a:rPr lang="en-US" err="1"/>
              <a:t>leiðbeiningum</a:t>
            </a:r>
            <a:r>
              <a:rPr lang="en-US"/>
              <a:t> um </a:t>
            </a:r>
            <a:r>
              <a:rPr lang="en-US" err="1"/>
              <a:t>geymslu</a:t>
            </a:r>
            <a:r>
              <a:rPr lang="en-US"/>
              <a:t> </a:t>
            </a:r>
            <a:r>
              <a:rPr lang="en-US" err="1"/>
              <a:t>þessara</a:t>
            </a:r>
            <a:r>
              <a:rPr lang="en-US"/>
              <a:t> </a:t>
            </a:r>
            <a:r>
              <a:rPr lang="en-US" err="1"/>
              <a:t>matvæla</a:t>
            </a:r>
            <a:r>
              <a:rPr lang="en-US"/>
              <a:t> </a:t>
            </a:r>
            <a:r>
              <a:rPr lang="en-US" err="1"/>
              <a:t>til</a:t>
            </a:r>
            <a:r>
              <a:rPr lang="en-US"/>
              <a:t> </a:t>
            </a:r>
            <a:r>
              <a:rPr lang="en-US" err="1"/>
              <a:t>að</a:t>
            </a:r>
            <a:r>
              <a:rPr lang="en-US"/>
              <a:t> </a:t>
            </a:r>
            <a:r>
              <a:rPr lang="en-US" err="1"/>
              <a:t>fullvissa</a:t>
            </a:r>
            <a:r>
              <a:rPr lang="en-US"/>
              <a:t> </a:t>
            </a:r>
            <a:r>
              <a:rPr lang="en-US" err="1"/>
              <a:t>öryggi</a:t>
            </a:r>
            <a:r>
              <a:rPr lang="en-US"/>
              <a:t> </a:t>
            </a:r>
            <a:r>
              <a:rPr lang="en-US" err="1"/>
              <a:t>þeirra</a:t>
            </a:r>
            <a:r>
              <a:rPr lang="en-US"/>
              <a:t>. Gott </a:t>
            </a:r>
            <a:r>
              <a:rPr lang="en-US" err="1"/>
              <a:t>ráð</a:t>
            </a:r>
            <a:r>
              <a:rPr lang="en-US"/>
              <a:t> </a:t>
            </a:r>
            <a:r>
              <a:rPr lang="en-US" err="1"/>
              <a:t>er</a:t>
            </a:r>
            <a:r>
              <a:rPr lang="en-US"/>
              <a:t> </a:t>
            </a:r>
            <a:r>
              <a:rPr lang="en-US" err="1"/>
              <a:t>að</a:t>
            </a:r>
            <a:r>
              <a:rPr lang="en-US"/>
              <a:t> </a:t>
            </a:r>
            <a:r>
              <a:rPr lang="en-US" err="1"/>
              <a:t>frysta</a:t>
            </a:r>
            <a:r>
              <a:rPr lang="en-US"/>
              <a:t> </a:t>
            </a:r>
            <a:r>
              <a:rPr lang="en-US" err="1"/>
              <a:t>ónýttar</a:t>
            </a:r>
            <a:r>
              <a:rPr lang="en-US"/>
              <a:t> </a:t>
            </a:r>
            <a:r>
              <a:rPr lang="en-US" err="1"/>
              <a:t>vörur</a:t>
            </a:r>
            <a:r>
              <a:rPr lang="en-US"/>
              <a:t> </a:t>
            </a:r>
            <a:r>
              <a:rPr lang="en-US" err="1"/>
              <a:t>áður</a:t>
            </a:r>
            <a:r>
              <a:rPr lang="en-US"/>
              <a:t> </a:t>
            </a:r>
            <a:r>
              <a:rPr lang="en-US" err="1"/>
              <a:t>en</a:t>
            </a:r>
            <a:r>
              <a:rPr lang="en-US"/>
              <a:t> </a:t>
            </a:r>
            <a:r>
              <a:rPr lang="en-US" err="1"/>
              <a:t>síðasti</a:t>
            </a:r>
            <a:r>
              <a:rPr lang="en-US"/>
              <a:t> </a:t>
            </a:r>
            <a:r>
              <a:rPr lang="en-US" err="1"/>
              <a:t>notkunardagur</a:t>
            </a:r>
            <a:r>
              <a:rPr lang="en-US"/>
              <a:t> </a:t>
            </a:r>
            <a:r>
              <a:rPr lang="en-US" err="1"/>
              <a:t>er</a:t>
            </a:r>
            <a:r>
              <a:rPr lang="en-US"/>
              <a:t> </a:t>
            </a:r>
            <a:r>
              <a:rPr lang="en-US" err="1"/>
              <a:t>liðinn</a:t>
            </a:r>
            <a:r>
              <a:rPr lang="en-US"/>
              <a:t>.</a:t>
            </a:r>
            <a:r>
              <a:rPr lang="en-US">
                <a:cs typeface="Calibri"/>
              </a:rPr>
              <a:t> </a:t>
            </a:r>
            <a:r>
              <a:rPr lang="en-US" err="1">
                <a:cs typeface="Calibri"/>
              </a:rPr>
              <a:t>Dæmi</a:t>
            </a:r>
            <a:r>
              <a:rPr lang="en-US">
                <a:cs typeface="Calibri"/>
              </a:rPr>
              <a:t>: kjötvörur, mjúkur ostur, </a:t>
            </a:r>
            <a:endParaRPr lang="en-US"/>
          </a:p>
          <a:p>
            <a:endParaRPr lang="en-US" b="1"/>
          </a:p>
          <a:p>
            <a:r>
              <a:rPr lang="en-US" b="1" err="1"/>
              <a:t>Framleiðslu</a:t>
            </a:r>
            <a:r>
              <a:rPr lang="en-US" b="1"/>
              <a:t>- </a:t>
            </a:r>
            <a:r>
              <a:rPr lang="en-US" b="1" err="1"/>
              <a:t>eða</a:t>
            </a:r>
            <a:r>
              <a:rPr lang="en-US" b="1"/>
              <a:t> </a:t>
            </a:r>
            <a:r>
              <a:rPr lang="en-US" b="1" err="1"/>
              <a:t>pökkunardagur</a:t>
            </a:r>
            <a:r>
              <a:rPr lang="en-US"/>
              <a:t> </a:t>
            </a:r>
            <a:r>
              <a:rPr lang="en-US" err="1"/>
              <a:t>eru</a:t>
            </a:r>
            <a:r>
              <a:rPr lang="en-US"/>
              <a:t> </a:t>
            </a:r>
            <a:r>
              <a:rPr lang="en-US" err="1"/>
              <a:t>upplýsingar</a:t>
            </a:r>
            <a:r>
              <a:rPr lang="en-US"/>
              <a:t> </a:t>
            </a:r>
            <a:r>
              <a:rPr lang="en-US" err="1"/>
              <a:t>fyrir</a:t>
            </a:r>
            <a:r>
              <a:rPr lang="en-US"/>
              <a:t> </a:t>
            </a:r>
            <a:r>
              <a:rPr lang="en-US" err="1"/>
              <a:t>verslunarstarfsmenn</a:t>
            </a:r>
            <a:r>
              <a:rPr lang="en-US"/>
              <a:t> </a:t>
            </a:r>
            <a:r>
              <a:rPr lang="en-US" err="1"/>
              <a:t>og</a:t>
            </a:r>
            <a:r>
              <a:rPr lang="en-US"/>
              <a:t> </a:t>
            </a:r>
            <a:r>
              <a:rPr lang="en-US" err="1"/>
              <a:t>ber</a:t>
            </a:r>
            <a:r>
              <a:rPr lang="en-US"/>
              <a:t> </a:t>
            </a:r>
            <a:r>
              <a:rPr lang="en-US" err="1"/>
              <a:t>að</a:t>
            </a:r>
            <a:r>
              <a:rPr lang="en-US"/>
              <a:t> </a:t>
            </a:r>
            <a:r>
              <a:rPr lang="en-US" err="1"/>
              <a:t>hunsa</a:t>
            </a:r>
            <a:r>
              <a:rPr lang="en-US"/>
              <a:t>.</a:t>
            </a:r>
            <a:endParaRPr lang="en-US">
              <a:cs typeface="Calibri"/>
            </a:endParaRPr>
          </a:p>
          <a:p>
            <a:endParaRPr lang="en-US">
              <a:cs typeface="Calibri"/>
            </a:endParaRPr>
          </a:p>
          <a:p>
            <a:r>
              <a:rPr lang="en-US" err="1">
                <a:cs typeface="Calibri"/>
              </a:rPr>
              <a:t>Hægt</a:t>
            </a:r>
            <a:r>
              <a:rPr lang="en-US">
                <a:cs typeface="Calibri"/>
              </a:rPr>
              <a:t> </a:t>
            </a:r>
            <a:r>
              <a:rPr lang="en-US" err="1">
                <a:cs typeface="Calibri"/>
              </a:rPr>
              <a:t>er</a:t>
            </a:r>
            <a:r>
              <a:rPr lang="en-US">
                <a:cs typeface="Calibri"/>
              </a:rPr>
              <a:t> </a:t>
            </a:r>
            <a:r>
              <a:rPr lang="en-US" err="1">
                <a:cs typeface="Calibri"/>
              </a:rPr>
              <a:t>að</a:t>
            </a:r>
            <a:r>
              <a:rPr lang="en-US">
                <a:cs typeface="Calibri"/>
              </a:rPr>
              <a:t> </a:t>
            </a:r>
            <a:r>
              <a:rPr lang="en-US" err="1">
                <a:cs typeface="Calibri"/>
              </a:rPr>
              <a:t>nálgast</a:t>
            </a:r>
            <a:r>
              <a:rPr lang="en-US">
                <a:cs typeface="Calibri"/>
              </a:rPr>
              <a:t> </a:t>
            </a:r>
            <a:r>
              <a:rPr lang="en-US" i="1" err="1">
                <a:cs typeface="Calibri"/>
              </a:rPr>
              <a:t>Notaðu</a:t>
            </a:r>
            <a:r>
              <a:rPr lang="en-US" i="1">
                <a:cs typeface="Calibri"/>
              </a:rPr>
              <a:t> </a:t>
            </a:r>
            <a:r>
              <a:rPr lang="en-US" i="1" err="1">
                <a:cs typeface="Calibri"/>
              </a:rPr>
              <a:t>nefið</a:t>
            </a:r>
            <a:r>
              <a:rPr lang="en-US">
                <a:cs typeface="Calibri"/>
              </a:rPr>
              <a:t> </a:t>
            </a:r>
            <a:r>
              <a:rPr lang="en-US" err="1">
                <a:cs typeface="Calibri"/>
              </a:rPr>
              <a:t>veggspjöld</a:t>
            </a:r>
            <a:r>
              <a:rPr lang="en-US">
                <a:cs typeface="Calibri"/>
              </a:rPr>
              <a:t> </a:t>
            </a:r>
            <a:r>
              <a:rPr lang="en-US" err="1">
                <a:cs typeface="Calibri"/>
              </a:rPr>
              <a:t>til</a:t>
            </a:r>
            <a:r>
              <a:rPr lang="en-US">
                <a:cs typeface="Calibri"/>
              </a:rPr>
              <a:t> </a:t>
            </a:r>
            <a:r>
              <a:rPr lang="en-US" err="1">
                <a:cs typeface="Calibri"/>
              </a:rPr>
              <a:t>útprentunar</a:t>
            </a:r>
            <a:r>
              <a:rPr lang="en-US">
                <a:cs typeface="Calibri"/>
              </a:rPr>
              <a:t> hér: http://matarsoun.is/default.aspx?pageid=f0c3337b-f14e-11e7-9415-005056bc0bdb</a:t>
            </a:r>
            <a:endParaRPr lang="en-US">
              <a:cs typeface="Calibri"/>
              <a:hlinkClick r:id="rId3"/>
            </a:endParaRPr>
          </a:p>
          <a:p>
            <a:endParaRPr lang="en-US">
              <a:cs typeface="Calibri"/>
            </a:endParaRPr>
          </a:p>
        </p:txBody>
      </p:sp>
      <p:sp>
        <p:nvSpPr>
          <p:cNvPr id="4" name="Slide Number Placeholder 3"/>
          <p:cNvSpPr>
            <a:spLocks noGrp="1"/>
          </p:cNvSpPr>
          <p:nvPr>
            <p:ph type="sldNum" sz="quarter" idx="10"/>
          </p:nvPr>
        </p:nvSpPr>
        <p:spPr/>
        <p:txBody>
          <a:bodyPr/>
          <a:lstStyle/>
          <a:p>
            <a:fld id="{95C68945-9022-4CD2-8CCF-BE0AFC2CC4B8}" type="slidenum">
              <a:rPr lang="en-US"/>
              <a:t>9</a:t>
            </a:fld>
            <a:endParaRPr lang="en-US"/>
          </a:p>
        </p:txBody>
      </p:sp>
    </p:spTree>
    <p:extLst>
      <p:ext uri="{BB962C8B-B14F-4D97-AF65-F5344CB8AC3E}">
        <p14:creationId xmlns:p14="http://schemas.microsoft.com/office/powerpoint/2010/main" val="353742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p:cNvSpPr>
            <a:spLocks noGrp="1"/>
          </p:cNvSpPr>
          <p:nvPr>
            <p:ph type="dt" sz="half" idx="10"/>
          </p:nvPr>
        </p:nvSpPr>
        <p:spPr/>
        <p:txBody>
          <a:bodyPr/>
          <a:lstStyle/>
          <a:p>
            <a:fld id="{C532ED2C-D2AD-B141-8E22-ECA36C91E706}" type="datetimeFigureOut">
              <a:rPr lang="is-IS" smtClean="0"/>
              <a:t>2.2.2018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175189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C532ED2C-D2AD-B141-8E22-ECA36C91E706}" type="datetimeFigureOut">
              <a:rPr lang="is-IS" smtClean="0"/>
              <a:t>2.2.2018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171160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C532ED2C-D2AD-B141-8E22-ECA36C91E706}" type="datetimeFigureOut">
              <a:rPr lang="is-IS" smtClean="0"/>
              <a:t>2.2.2018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139149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C532ED2C-D2AD-B141-8E22-ECA36C91E706}" type="datetimeFigureOut">
              <a:rPr lang="is-IS" smtClean="0"/>
              <a:t>2.2.2018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101603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32ED2C-D2AD-B141-8E22-ECA36C91E706}" type="datetimeFigureOut">
              <a:rPr lang="is-IS" smtClean="0"/>
              <a:t>2.2.2018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139846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p:cNvSpPr>
            <a:spLocks noGrp="1"/>
          </p:cNvSpPr>
          <p:nvPr>
            <p:ph type="dt" sz="half" idx="10"/>
          </p:nvPr>
        </p:nvSpPr>
        <p:spPr/>
        <p:txBody>
          <a:bodyPr/>
          <a:lstStyle/>
          <a:p>
            <a:fld id="{C532ED2C-D2AD-B141-8E22-ECA36C91E706}" type="datetimeFigureOut">
              <a:rPr lang="is-IS" smtClean="0"/>
              <a:t>2.2.2018</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193292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p:cNvSpPr>
            <a:spLocks noGrp="1"/>
          </p:cNvSpPr>
          <p:nvPr>
            <p:ph type="dt" sz="half" idx="10"/>
          </p:nvPr>
        </p:nvSpPr>
        <p:spPr/>
        <p:txBody>
          <a:bodyPr/>
          <a:lstStyle/>
          <a:p>
            <a:fld id="{C532ED2C-D2AD-B141-8E22-ECA36C91E706}" type="datetimeFigureOut">
              <a:rPr lang="is-IS" smtClean="0"/>
              <a:t>2.2.2018</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173566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2"/>
          <p:cNvSpPr>
            <a:spLocks noGrp="1"/>
          </p:cNvSpPr>
          <p:nvPr>
            <p:ph type="dt" sz="half" idx="10"/>
          </p:nvPr>
        </p:nvSpPr>
        <p:spPr/>
        <p:txBody>
          <a:bodyPr/>
          <a:lstStyle/>
          <a:p>
            <a:fld id="{C532ED2C-D2AD-B141-8E22-ECA36C91E706}" type="datetimeFigureOut">
              <a:rPr lang="is-IS" smtClean="0"/>
              <a:t>2.2.2018</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208470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2ED2C-D2AD-B141-8E22-ECA36C91E706}" type="datetimeFigureOut">
              <a:rPr lang="is-IS" smtClean="0"/>
              <a:t>2.2.2018</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147353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32ED2C-D2AD-B141-8E22-ECA36C91E706}" type="datetimeFigureOut">
              <a:rPr lang="is-IS" smtClean="0"/>
              <a:t>2.2.2018</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95912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32ED2C-D2AD-B141-8E22-ECA36C91E706}" type="datetimeFigureOut">
              <a:rPr lang="is-IS" smtClean="0"/>
              <a:t>2.2.2018</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596139A-C972-E046-9E97-6D0FE85D4D34}" type="slidenum">
              <a:rPr lang="is-IS" smtClean="0"/>
              <a:t>‹#›</a:t>
            </a:fld>
            <a:endParaRPr lang="is-IS"/>
          </a:p>
        </p:txBody>
      </p:sp>
    </p:spTree>
    <p:extLst>
      <p:ext uri="{BB962C8B-B14F-4D97-AF65-F5344CB8AC3E}">
        <p14:creationId xmlns:p14="http://schemas.microsoft.com/office/powerpoint/2010/main" val="103084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2ED2C-D2AD-B141-8E22-ECA36C91E706}" type="datetimeFigureOut">
              <a:rPr lang="is-IS" smtClean="0"/>
              <a:t>2.2.2018</a:t>
            </a:fld>
            <a:endParaRPr lang="is-I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6139A-C972-E046-9E97-6D0FE85D4D34}" type="slidenum">
              <a:rPr lang="is-IS" smtClean="0"/>
              <a:t>‹#›</a:t>
            </a:fld>
            <a:endParaRPr lang="is-IS"/>
          </a:p>
        </p:txBody>
      </p:sp>
    </p:spTree>
    <p:extLst>
      <p:ext uri="{BB962C8B-B14F-4D97-AF65-F5344CB8AC3E}">
        <p14:creationId xmlns:p14="http://schemas.microsoft.com/office/powerpoint/2010/main" val="1509233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522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384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812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9844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849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132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242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655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66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172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429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17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6738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F485B8187C7940A1FBE5ACA77EDC74" ma:contentTypeVersion="13" ma:contentTypeDescription="Create a new document." ma:contentTypeScope="" ma:versionID="a24aa5d43a3ffb3420d8d19e302f6e2f">
  <xsd:schema xmlns:xsd="http://www.w3.org/2001/XMLSchema" xmlns:xs="http://www.w3.org/2001/XMLSchema" xmlns:p="http://schemas.microsoft.com/office/2006/metadata/properties" xmlns:ns2="c5334912-ce83-4d13-ba42-4dac4a310f33" xmlns:ns3="1fdcc1a0-e9f9-4b9b-b451-4e4cf08216c8" targetNamespace="http://schemas.microsoft.com/office/2006/metadata/properties" ma:root="true" ma:fieldsID="fb779728b92349c5ff219adc016977d0" ns2:_="" ns3:_="">
    <xsd:import namespace="c5334912-ce83-4d13-ba42-4dac4a310f33"/>
    <xsd:import namespace="1fdcc1a0-e9f9-4b9b-b451-4e4cf08216c8"/>
    <xsd:element name="properties">
      <xsd:complexType>
        <xsd:sequence>
          <xsd:element name="documentManagement">
            <xsd:complexType>
              <xsd:all>
                <xsd:element ref="ns2:j98b723da5404d188f8f4bde7a05bcc5" minOccurs="0"/>
                <xsd:element ref="ns3:TaxCatchAll" minOccurs="0"/>
                <xsd:element ref="ns2:eb045f7365d04b0b8ee3289d5a12b26e"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34912-ce83-4d13-ba42-4dac4a310f33" elementFormDefault="qualified">
    <xsd:import namespace="http://schemas.microsoft.com/office/2006/documentManagement/types"/>
    <xsd:import namespace="http://schemas.microsoft.com/office/infopath/2007/PartnerControls"/>
    <xsd:element name="j98b723da5404d188f8f4bde7a05bcc5" ma:index="9" nillable="true" ma:taxonomy="true" ma:internalName="j98b723da5404d188f8f4bde7a05bcc5" ma:taxonomyFieldName="M_x00e1_laflokkur" ma:displayName="Málaflokkur" ma:default="" ma:fieldId="{398b723d-a540-4d18-8f8f-4bde7a05bcc5}" ma:sspId="ac492645-c487-4f75-ab81-32a644794eb3" ma:termSetId="14998699-ab24-4d79-b5ed-647e5835c82d" ma:anchorId="00000000-0000-0000-0000-000000000000" ma:open="false" ma:isKeyword="false">
      <xsd:complexType>
        <xsd:sequence>
          <xsd:element ref="pc:Terms" minOccurs="0" maxOccurs="1"/>
        </xsd:sequence>
      </xsd:complexType>
    </xsd:element>
    <xsd:element name="eb045f7365d04b0b8ee3289d5a12b26e" ma:index="12" nillable="true" ma:taxonomy="true" ma:internalName="eb045f7365d04b0b8ee3289d5a12b26e" ma:taxonomyFieldName="Teymi" ma:displayName="Teymi" ma:default="6;#Neytendateymi|82fc0de5-76eb-4601-99e2-67beeb7902e2" ma:fieldId="{eb045f73-65d0-4b0b-8ee3-289d5a12b26e}" ma:sspId="ac492645-c487-4f75-ab81-32a644794eb3" ma:termSetId="02688425-a757-4fcf-8898-16c36c00c4d6" ma:anchorId="00000000-0000-0000-0000-000000000000" ma:open="false" ma:isKeyword="false">
      <xsd:complexType>
        <xsd:sequence>
          <xsd:element ref="pc:Terms" minOccurs="0" maxOccurs="1"/>
        </xsd:sequence>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dcc1a0-e9f9-4b9b-b451-4e4cf08216c8"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37c7e42d-f8ee-482e-a44c-332afa4b4591}" ma:internalName="TaxCatchAll" ma:showField="CatchAllData" ma:web="1fdcc1a0-e9f9-4b9b-b451-4e4cf08216c8">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b045f7365d04b0b8ee3289d5a12b26e xmlns="c5334912-ce83-4d13-ba42-4dac4a310f33">
      <Terms xmlns="http://schemas.microsoft.com/office/infopath/2007/PartnerControls">
        <TermInfo xmlns="http://schemas.microsoft.com/office/infopath/2007/PartnerControls">
          <TermName xmlns="http://schemas.microsoft.com/office/infopath/2007/PartnerControls">Neytendateymi</TermName>
          <TermId xmlns="http://schemas.microsoft.com/office/infopath/2007/PartnerControls">82fc0de5-76eb-4601-99e2-67beeb7902e2</TermId>
        </TermInfo>
      </Terms>
    </eb045f7365d04b0b8ee3289d5a12b26e>
    <TaxCatchAll xmlns="1fdcc1a0-e9f9-4b9b-b451-4e4cf08216c8">
      <Value>6</Value>
    </TaxCatchAll>
    <j98b723da5404d188f8f4bde7a05bcc5 xmlns="c5334912-ce83-4d13-ba42-4dac4a310f33">
      <Terms xmlns="http://schemas.microsoft.com/office/infopath/2007/PartnerControls"/>
    </j98b723da5404d188f8f4bde7a05bcc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C0BAB-8FEA-4AC4-AB10-1E76C0EC4F87}">
  <ds:schemaRefs>
    <ds:schemaRef ds:uri="1fdcc1a0-e9f9-4b9b-b451-4e4cf08216c8"/>
    <ds:schemaRef ds:uri="c5334912-ce83-4d13-ba42-4dac4a310f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6EC8AE-4092-4346-95BC-EB0D34E60B46}">
  <ds:schemaRefs>
    <ds:schemaRef ds:uri="http://purl.org/dc/elements/1.1/"/>
    <ds:schemaRef ds:uri="c5334912-ce83-4d13-ba42-4dac4a310f33"/>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dcmitype/"/>
    <ds:schemaRef ds:uri="http://schemas.openxmlformats.org/package/2006/metadata/core-properties"/>
    <ds:schemaRef ds:uri="1fdcc1a0-e9f9-4b9b-b451-4e4cf08216c8"/>
    <ds:schemaRef ds:uri="http://purl.org/dc/terms/"/>
  </ds:schemaRefs>
</ds:datastoreItem>
</file>

<file path=customXml/itemProps3.xml><?xml version="1.0" encoding="utf-8"?>
<ds:datastoreItem xmlns:ds="http://schemas.openxmlformats.org/officeDocument/2006/customXml" ds:itemID="{8ACB2FAA-351C-4B72-810B-F424D9C014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294</Words>
  <Application>Microsoft Office PowerPoint</Application>
  <PresentationFormat>Widescreen</PresentationFormat>
  <Paragraphs>71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Ingunn Gunnarsdóttir</dc:creator>
  <cp:lastModifiedBy>Ingunn Gunnarsdóttir</cp:lastModifiedBy>
  <cp:revision>5</cp:revision>
  <dcterms:modified xsi:type="dcterms:W3CDTF">2018-02-02T11:56:11Z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0x01010011F485B8187C7940A1FBE5ACA77EDC74</vt:lpwstr>
  </property>
  <property fmtid="{D5CDD505-2E9C-101B-9397-08002B2CF9AE}" pid="3" name="Teymi">
    <vt:lpwstr>6;#Neytendateymi|82fc0de5-76eb-4601-99e2-67beeb7902e2</vt:lpwstr>
  </property>
  <property fmtid="{D5CDD505-2E9C-101B-9397-08002B2CF9AE}" pid="4" name="Málaflokkur">
    <vt:lpwstr/>
  </property>
</Properties>
</file>